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1"/>
    <p:sldMasterId id="2147483789" r:id="rId2"/>
    <p:sldMasterId id="2147483695" r:id="rId3"/>
    <p:sldMasterId id="2147483773" r:id="rId4"/>
    <p:sldMasterId id="2147483755" r:id="rId5"/>
    <p:sldMasterId id="2147483777" r:id="rId6"/>
    <p:sldMasterId id="2147483758" r:id="rId7"/>
    <p:sldMasterId id="2147483780" r:id="rId8"/>
    <p:sldMasterId id="2147483783" r:id="rId9"/>
    <p:sldMasterId id="2147483786" r:id="rId10"/>
  </p:sldMasterIdLst>
  <p:notesMasterIdLst>
    <p:notesMasterId r:id="rId64"/>
  </p:notesMasterIdLst>
  <p:handoutMasterIdLst>
    <p:handoutMasterId r:id="rId65"/>
  </p:handoutMasterIdLst>
  <p:sldIdLst>
    <p:sldId id="391" r:id="rId11"/>
    <p:sldId id="259" r:id="rId12"/>
    <p:sldId id="261" r:id="rId13"/>
    <p:sldId id="392" r:id="rId14"/>
    <p:sldId id="381" r:id="rId15"/>
    <p:sldId id="323" r:id="rId16"/>
    <p:sldId id="297" r:id="rId17"/>
    <p:sldId id="366" r:id="rId18"/>
    <p:sldId id="364" r:id="rId19"/>
    <p:sldId id="382" r:id="rId20"/>
    <p:sldId id="367" r:id="rId21"/>
    <p:sldId id="264" r:id="rId22"/>
    <p:sldId id="269" r:id="rId23"/>
    <p:sldId id="333" r:id="rId24"/>
    <p:sldId id="334" r:id="rId25"/>
    <p:sldId id="335" r:id="rId26"/>
    <p:sldId id="336" r:id="rId27"/>
    <p:sldId id="337" r:id="rId28"/>
    <p:sldId id="339" r:id="rId29"/>
    <p:sldId id="340" r:id="rId30"/>
    <p:sldId id="341" r:id="rId31"/>
    <p:sldId id="342" r:id="rId32"/>
    <p:sldId id="355" r:id="rId33"/>
    <p:sldId id="344" r:id="rId34"/>
    <p:sldId id="383" r:id="rId35"/>
    <p:sldId id="384" r:id="rId36"/>
    <p:sldId id="293" r:id="rId37"/>
    <p:sldId id="311" r:id="rId38"/>
    <p:sldId id="385" r:id="rId39"/>
    <p:sldId id="290" r:id="rId40"/>
    <p:sldId id="292" r:id="rId41"/>
    <p:sldId id="347" r:id="rId42"/>
    <p:sldId id="375" r:id="rId43"/>
    <p:sldId id="291" r:id="rId44"/>
    <p:sldId id="288" r:id="rId45"/>
    <p:sldId id="286" r:id="rId46"/>
    <p:sldId id="348" r:id="rId47"/>
    <p:sldId id="349" r:id="rId48"/>
    <p:sldId id="351" r:id="rId49"/>
    <p:sldId id="386" r:id="rId50"/>
    <p:sldId id="390" r:id="rId51"/>
    <p:sldId id="387" r:id="rId52"/>
    <p:sldId id="388" r:id="rId53"/>
    <p:sldId id="359" r:id="rId54"/>
    <p:sldId id="389" r:id="rId55"/>
    <p:sldId id="377" r:id="rId56"/>
    <p:sldId id="282" r:id="rId57"/>
    <p:sldId id="368" r:id="rId58"/>
    <p:sldId id="369" r:id="rId59"/>
    <p:sldId id="370" r:id="rId60"/>
    <p:sldId id="371" r:id="rId61"/>
    <p:sldId id="374" r:id="rId62"/>
    <p:sldId id="338" r:id="rId6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D48"/>
    <a:srgbClr val="E572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74" autoAdjust="0"/>
    <p:restoredTop sz="60141" autoAdjust="0"/>
  </p:normalViewPr>
  <p:slideViewPr>
    <p:cSldViewPr snapToGrid="0" snapToObjects="1">
      <p:cViewPr varScale="1">
        <p:scale>
          <a:sx n="52" d="100"/>
          <a:sy n="52" d="100"/>
        </p:scale>
        <p:origin x="830" y="5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5381"/>
    </p:cViewPr>
  </p:sorterViewPr>
  <p:notesViewPr>
    <p:cSldViewPr snapToGrid="0" snapToObjects="1">
      <p:cViewPr varScale="1">
        <p:scale>
          <a:sx n="57" d="100"/>
          <a:sy n="57" d="100"/>
        </p:scale>
        <p:origin x="1998"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3E2821A-142E-4C63-BC2B-534E397D7DC2}" type="datetimeFigureOut">
              <a:rPr lang="en-US" smtClean="0"/>
              <a:t>3/30/2024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8D7DFCC-8EB5-4CF1-B578-43479EAE40D9}" type="slidenum">
              <a:rPr lang="en-US" smtClean="0"/>
              <a:t>‹#›</a:t>
            </a:fld>
            <a:endParaRPr lang="en-US"/>
          </a:p>
        </p:txBody>
      </p:sp>
    </p:spTree>
    <p:extLst>
      <p:ext uri="{BB962C8B-B14F-4D97-AF65-F5344CB8AC3E}">
        <p14:creationId xmlns:p14="http://schemas.microsoft.com/office/powerpoint/2010/main" val="200682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6088072-BDA9-6E4F-B105-7B1A78A8ADB9}" type="datetimeFigureOut">
              <a:rPr lang="en-US" smtClean="0"/>
              <a:t>3/30/2024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EE98D62-B45A-744B-ABD8-DE24AC80EF2C}" type="slidenum">
              <a:rPr lang="en-US" smtClean="0"/>
              <a:t>‹#›</a:t>
            </a:fld>
            <a:endParaRPr lang="en-US"/>
          </a:p>
        </p:txBody>
      </p:sp>
    </p:spTree>
    <p:extLst>
      <p:ext uri="{BB962C8B-B14F-4D97-AF65-F5344CB8AC3E}">
        <p14:creationId xmlns:p14="http://schemas.microsoft.com/office/powerpoint/2010/main" val="93496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E98D62-B45A-744B-ABD8-DE24AC80EF2C}" type="slidenum">
              <a:rPr lang="en-US" smtClean="0"/>
              <a:t>1</a:t>
            </a:fld>
            <a:endParaRPr lang="en-US" dirty="0"/>
          </a:p>
        </p:txBody>
      </p:sp>
    </p:spTree>
    <p:extLst>
      <p:ext uri="{BB962C8B-B14F-4D97-AF65-F5344CB8AC3E}">
        <p14:creationId xmlns:p14="http://schemas.microsoft.com/office/powerpoint/2010/main" val="2757099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purposes of this talk, I’m going to focus on hormonal therapies for menstrual management, but I’d like to point out that there are </a:t>
            </a:r>
            <a:r>
              <a:rPr lang="en-US" dirty="0" err="1"/>
              <a:t>nonhormonal</a:t>
            </a:r>
            <a:r>
              <a:rPr lang="en-US" baseline="0" dirty="0"/>
              <a:t> strategies as well, including Nonsteroidal anti-inflammatory medications, tranexamic acid (which is an </a:t>
            </a:r>
            <a:r>
              <a:rPr lang="en-US" baseline="0" dirty="0" err="1"/>
              <a:t>antifibrinolytic</a:t>
            </a:r>
            <a:r>
              <a:rPr lang="en-US" baseline="0" dirty="0"/>
              <a:t> known by the brand name </a:t>
            </a:r>
            <a:r>
              <a:rPr lang="en-US" baseline="0" dirty="0" err="1"/>
              <a:t>Lysteda</a:t>
            </a:r>
            <a:r>
              <a:rPr lang="en-US" baseline="0" dirty="0"/>
              <a:t> in the US), and surgical procedures which are rarely used in pediatrics.</a:t>
            </a:r>
            <a:endParaRPr lang="en-US" dirty="0"/>
          </a:p>
        </p:txBody>
      </p:sp>
      <p:sp>
        <p:nvSpPr>
          <p:cNvPr id="4" name="Slide Number Placeholder 3"/>
          <p:cNvSpPr>
            <a:spLocks noGrp="1"/>
          </p:cNvSpPr>
          <p:nvPr>
            <p:ph type="sldNum" sz="quarter" idx="10"/>
          </p:nvPr>
        </p:nvSpPr>
        <p:spPr/>
        <p:txBody>
          <a:bodyPr/>
          <a:lstStyle/>
          <a:p>
            <a:fld id="{1EE98D62-B45A-744B-ABD8-DE24AC80EF2C}" type="slidenum">
              <a:rPr lang="en-US" smtClean="0"/>
              <a:t>12</a:t>
            </a:fld>
            <a:endParaRPr lang="en-US"/>
          </a:p>
        </p:txBody>
      </p:sp>
    </p:spTree>
    <p:extLst>
      <p:ext uri="{BB962C8B-B14F-4D97-AF65-F5344CB8AC3E}">
        <p14:creationId xmlns:p14="http://schemas.microsoft.com/office/powerpoint/2010/main" val="1532957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r>
              <a:rPr lang="en-US" dirty="0"/>
              <a:t>So, how do we know what kind of periods are abnormal?  </a:t>
            </a:r>
          </a:p>
          <a:p>
            <a:pPr defTabSz="949478"/>
            <a:br>
              <a:rPr lang="en-US" dirty="0"/>
            </a:br>
            <a:r>
              <a:rPr lang="en-US" dirty="0"/>
              <a:t>In</a:t>
            </a:r>
            <a:r>
              <a:rPr lang="en-US" baseline="0" dirty="0"/>
              <a:t> taking a menstrual history, it is important to ask the timing of the last menstrual period and the time of menarche</a:t>
            </a:r>
          </a:p>
          <a:p>
            <a:pPr defTabSz="949478"/>
            <a:r>
              <a:rPr lang="en-US" baseline="0" dirty="0"/>
              <a:t>It’s important to ask about whether bleeding is regular or irregular, and ideally to use objective data from a menstrual calendar, counting from the first day of one period to the next.</a:t>
            </a:r>
          </a:p>
          <a:p>
            <a:pPr defTabSz="949478"/>
            <a:r>
              <a:rPr lang="en-US" baseline="0" dirty="0"/>
              <a:t>Teens have been shown to be very reliable reporting periods using APPS.</a:t>
            </a:r>
          </a:p>
          <a:p>
            <a:pPr defTabSz="949478"/>
            <a:r>
              <a:rPr lang="en-US" baseline="0" dirty="0"/>
              <a:t>Intervals lasting between 21 and 40 days may be normal for teenagers.</a:t>
            </a:r>
          </a:p>
          <a:p>
            <a:pPr defTabSz="949478"/>
            <a:r>
              <a:rPr lang="en-US" baseline="0" dirty="0"/>
              <a:t>Bleeding that lasts less than 3 days or more than 7 days may be abnormal, or anyone who is anemic without another explanation of blood loss.</a:t>
            </a:r>
          </a:p>
          <a:p>
            <a:pPr defTabSz="949478"/>
            <a:r>
              <a:rPr lang="en-US" baseline="0" dirty="0"/>
              <a:t>Signs of excessive bleeding include syncope, dizziness, chest pain, flooding or gushing.</a:t>
            </a:r>
          </a:p>
          <a:p>
            <a:pPr defTabSz="949478"/>
            <a:r>
              <a:rPr lang="en-US" baseline="0" dirty="0"/>
              <a:t>Amenorrhea for more than 3 months is abnormal, even in the first gynecologic year, and should be evaluated. </a:t>
            </a:r>
          </a:p>
          <a:p>
            <a:pPr defTabSz="949478"/>
            <a:r>
              <a:rPr lang="en-US" baseline="0" dirty="0"/>
              <a:t>And then impact on missing activities and quality of life</a:t>
            </a:r>
          </a:p>
          <a:p>
            <a:pPr defTabSz="949478"/>
            <a:r>
              <a:rPr lang="en-US" baseline="0" dirty="0"/>
              <a:t>And lastly, don’t forget to ask about sexual activity, ideally without a parent in the room</a:t>
            </a:r>
          </a:p>
        </p:txBody>
      </p:sp>
      <p:sp>
        <p:nvSpPr>
          <p:cNvPr id="4" name="Slide Number Placeholder 3"/>
          <p:cNvSpPr>
            <a:spLocks noGrp="1"/>
          </p:cNvSpPr>
          <p:nvPr>
            <p:ph type="sldNum" sz="quarter" idx="10"/>
          </p:nvPr>
        </p:nvSpPr>
        <p:spPr/>
        <p:txBody>
          <a:bodyPr/>
          <a:lstStyle/>
          <a:p>
            <a:fld id="{1EE98D62-B45A-744B-ABD8-DE24AC80EF2C}" type="slidenum">
              <a:rPr lang="en-US" smtClean="0"/>
              <a:t>13</a:t>
            </a:fld>
            <a:endParaRPr lang="en-US"/>
          </a:p>
        </p:txBody>
      </p:sp>
    </p:spTree>
    <p:extLst>
      <p:ext uri="{BB962C8B-B14F-4D97-AF65-F5344CB8AC3E}">
        <p14:creationId xmlns:p14="http://schemas.microsoft.com/office/powerpoint/2010/main" val="4247108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want to give you a rapid tour of available hormone methods in the US before talking about how to decide which method is right for which patient. </a:t>
            </a:r>
          </a:p>
          <a:p>
            <a:r>
              <a:rPr lang="en-US" baseline="0" dirty="0"/>
              <a:t>We</a:t>
            </a:r>
            <a:r>
              <a:rPr lang="en-US" dirty="0"/>
              <a:t> we will start with IUDs. </a:t>
            </a:r>
          </a:p>
          <a:p>
            <a:r>
              <a:rPr lang="en-US" dirty="0"/>
              <a:t>In 2017 the</a:t>
            </a:r>
            <a:r>
              <a:rPr lang="en-US" baseline="0" dirty="0"/>
              <a:t> American College of Obstetrics and Gynecology announced that long acting reversible contraceptive methods should be considered as first choices for teenagers needing </a:t>
            </a:r>
            <a:r>
              <a:rPr lang="en-US" baseline="0" dirty="0" err="1"/>
              <a:t>contraceptions</a:t>
            </a:r>
            <a:endParaRPr lang="en-US" dirty="0"/>
          </a:p>
          <a:p>
            <a:endParaRPr lang="en-US" dirty="0"/>
          </a:p>
          <a:p>
            <a:pPr defTabSz="949478"/>
            <a:r>
              <a:rPr lang="en-US" u="sng" dirty="0"/>
              <a:t>These</a:t>
            </a:r>
            <a:r>
              <a:rPr lang="en-US" u="sng" baseline="0" dirty="0"/>
              <a:t> are the inserters for a Skyla IUD on the L and a </a:t>
            </a:r>
            <a:r>
              <a:rPr lang="en-US" u="sng" baseline="0" dirty="0" err="1"/>
              <a:t>Mirena</a:t>
            </a:r>
            <a:r>
              <a:rPr lang="en-US" u="sng" baseline="0" dirty="0"/>
              <a:t> IUD on the Right—the purple and red parts are the IUD, which is retracted into the plastic inserter and then is inserted through the cervix during a pelvic exam.</a:t>
            </a:r>
          </a:p>
          <a:p>
            <a:pPr defTabSz="949478"/>
            <a:r>
              <a:rPr lang="en-US" u="sng" baseline="0" dirty="0"/>
              <a:t> You can see that the size of the device that remains in the patient’s body is the size of a quarter.</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FAAED1D-2892-784B-A923-711B700E405A}" type="slidenum">
              <a:rPr lang="en-US" smtClean="0"/>
              <a:pPr>
                <a:defRPr/>
              </a:pPr>
              <a:t>14</a:t>
            </a:fld>
            <a:endParaRPr lang="en-US"/>
          </a:p>
        </p:txBody>
      </p:sp>
    </p:spTree>
    <p:extLst>
      <p:ext uri="{BB962C8B-B14F-4D97-AF65-F5344CB8AC3E}">
        <p14:creationId xmlns:p14="http://schemas.microsoft.com/office/powerpoint/2010/main" val="3210028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chart of IUDs FDA approved in the USA, by progestin</a:t>
            </a:r>
            <a:r>
              <a:rPr lang="en-US" baseline="0" dirty="0"/>
              <a:t> dose, year they became available, how long they can be used, and bleeding pattern they produce.</a:t>
            </a:r>
          </a:p>
          <a:p>
            <a:endParaRPr lang="en-US" baseline="0" dirty="0"/>
          </a:p>
          <a:p>
            <a:r>
              <a:rPr lang="en-US" baseline="0" dirty="0"/>
              <a:t>The most important one to know about is the second one, the MIRENA </a:t>
            </a:r>
            <a:r>
              <a:rPr lang="en-US" baseline="0" dirty="0" err="1"/>
              <a:t>brandname</a:t>
            </a:r>
            <a:r>
              <a:rPr lang="en-US" baseline="0" dirty="0"/>
              <a:t> IUD. </a:t>
            </a:r>
          </a:p>
          <a:p>
            <a:endParaRPr lang="en-US" baseline="0" dirty="0"/>
          </a:p>
          <a:p>
            <a:r>
              <a:rPr lang="en-US" baseline="0" dirty="0"/>
              <a:t>The </a:t>
            </a:r>
            <a:r>
              <a:rPr lang="en-US" baseline="0" dirty="0" err="1"/>
              <a:t>Mirena</a:t>
            </a:r>
            <a:r>
              <a:rPr lang="en-US" baseline="0" dirty="0"/>
              <a:t> IUD contains 52 mg of </a:t>
            </a:r>
            <a:r>
              <a:rPr lang="en-US" baseline="0" dirty="0" err="1"/>
              <a:t>Levonorgestrel</a:t>
            </a:r>
            <a:r>
              <a:rPr lang="en-US" baseline="0" dirty="0"/>
              <a:t> and has an FDA indication for heavy bleeding in addition to contraception . It can be left in place for 6 years, and about half of patients have amenorrhea, but the other half may have unscheduled and usually light bleeding. It is extremely effective as contraception</a:t>
            </a:r>
            <a:r>
              <a:rPr lang="en-US" baseline="0" dirty="0">
                <a:sym typeface="Wingdings" panose="05000000000000000000" pitchFamily="2" charset="2"/>
              </a:rPr>
              <a:t>99% effective, but it is not the most effective at menstrual suppression.</a:t>
            </a:r>
          </a:p>
          <a:p>
            <a:endParaRPr lang="en-US" baseline="0" dirty="0">
              <a:sym typeface="Wingdings" panose="05000000000000000000" pitchFamily="2" charset="2"/>
            </a:endParaRPr>
          </a:p>
          <a:p>
            <a:endParaRPr lang="en-US"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2FAAED1D-2892-784B-A923-711B700E405A}" type="slidenum">
              <a:rPr lang="en-US" smtClean="0"/>
              <a:pPr>
                <a:defRPr/>
              </a:pPr>
              <a:t>15</a:t>
            </a:fld>
            <a:endParaRPr lang="en-US"/>
          </a:p>
        </p:txBody>
      </p:sp>
    </p:spTree>
    <p:extLst>
      <p:ext uri="{BB962C8B-B14F-4D97-AF65-F5344CB8AC3E}">
        <p14:creationId xmlns:p14="http://schemas.microsoft.com/office/powerpoint/2010/main" val="1370815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note that </a:t>
            </a:r>
            <a:r>
              <a:rPr lang="en-US" baseline="0" dirty="0"/>
              <a:t>IUD insertion can be challenging in nulliparous patients. I show this tool, which is a cervical </a:t>
            </a:r>
            <a:r>
              <a:rPr lang="en-US" baseline="0" dirty="0" err="1"/>
              <a:t>tenaculum</a:t>
            </a:r>
            <a:r>
              <a:rPr lang="en-US" baseline="0" dirty="0"/>
              <a:t>, to help you imagine the procedure. We use a </a:t>
            </a:r>
            <a:r>
              <a:rPr lang="en-US" baseline="0" dirty="0" err="1"/>
              <a:t>tenaculum</a:t>
            </a:r>
            <a:r>
              <a:rPr lang="en-US" baseline="0" dirty="0"/>
              <a:t>  to grasp the cervix with these “teeth” in order to hold it in place. This causes bleeding and really hurts sometimes, and sometimes sedation truly is necessary. Here at UVA we do IUD insertions in our office without sedation, and we call our colleagues in gynecology if we need one done in the operating room.</a:t>
            </a:r>
            <a:endParaRPr lang="en-US" dirty="0"/>
          </a:p>
        </p:txBody>
      </p:sp>
      <p:sp>
        <p:nvSpPr>
          <p:cNvPr id="4" name="Slide Number Placeholder 3"/>
          <p:cNvSpPr>
            <a:spLocks noGrp="1"/>
          </p:cNvSpPr>
          <p:nvPr>
            <p:ph type="sldNum" sz="quarter" idx="10"/>
          </p:nvPr>
        </p:nvSpPr>
        <p:spPr/>
        <p:txBody>
          <a:bodyPr/>
          <a:lstStyle/>
          <a:p>
            <a:pPr>
              <a:defRPr/>
            </a:pPr>
            <a:fld id="{2FAAED1D-2892-784B-A923-711B700E405A}" type="slidenum">
              <a:rPr lang="en-US" smtClean="0"/>
              <a:pPr>
                <a:defRPr/>
              </a:pPr>
              <a:t>16</a:t>
            </a:fld>
            <a:endParaRPr lang="en-US"/>
          </a:p>
        </p:txBody>
      </p:sp>
    </p:spTree>
    <p:extLst>
      <p:ext uri="{BB962C8B-B14F-4D97-AF65-F5344CB8AC3E}">
        <p14:creationId xmlns:p14="http://schemas.microsoft.com/office/powerpoint/2010/main" val="2794764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subdermal implant </a:t>
            </a:r>
            <a:r>
              <a:rPr lang="en-US" dirty="0" err="1"/>
              <a:t>Nexplanon</a:t>
            </a:r>
            <a:r>
              <a:rPr lang="en-US" dirty="0"/>
              <a:t> is another LARC (Long acting reversible</a:t>
            </a:r>
            <a:r>
              <a:rPr lang="en-US" baseline="0" dirty="0"/>
              <a:t> contraceptive)</a:t>
            </a:r>
          </a:p>
          <a:p>
            <a:r>
              <a:rPr lang="en-US" baseline="0" dirty="0"/>
              <a:t>It can be left in for 4 years</a:t>
            </a:r>
          </a:p>
          <a:p>
            <a:r>
              <a:rPr lang="en-US" baseline="0" dirty="0"/>
              <a:t>The bleeding pattern is very unpredictable—about 40% get amenorrhea, but 10% get heavier bleeding</a:t>
            </a:r>
          </a:p>
          <a:p>
            <a:r>
              <a:rPr lang="en-US" baseline="0" dirty="0"/>
              <a:t>It does not appear to affect bone density</a:t>
            </a:r>
          </a:p>
          <a:p>
            <a:r>
              <a:rPr lang="en-US" baseline="0" dirty="0"/>
              <a:t>Because it’s placed under the skin, it’s not a good choice for girls who pick at their skin, as some girls with developmental disorders may</a:t>
            </a:r>
            <a:endParaRPr lang="en-US" dirty="0"/>
          </a:p>
        </p:txBody>
      </p:sp>
      <p:sp>
        <p:nvSpPr>
          <p:cNvPr id="4" name="Slide Number Placeholder 3"/>
          <p:cNvSpPr>
            <a:spLocks noGrp="1"/>
          </p:cNvSpPr>
          <p:nvPr>
            <p:ph type="sldNum" sz="quarter" idx="10"/>
          </p:nvPr>
        </p:nvSpPr>
        <p:spPr/>
        <p:txBody>
          <a:bodyPr/>
          <a:lstStyle/>
          <a:p>
            <a:pPr>
              <a:defRPr/>
            </a:pPr>
            <a:fld id="{2FAAED1D-2892-784B-A923-711B700E405A}" type="slidenum">
              <a:rPr lang="en-US" smtClean="0"/>
              <a:pPr>
                <a:defRPr/>
              </a:pPr>
              <a:t>17</a:t>
            </a:fld>
            <a:endParaRPr lang="en-US"/>
          </a:p>
        </p:txBody>
      </p:sp>
    </p:spTree>
    <p:extLst>
      <p:ext uri="{BB962C8B-B14F-4D97-AF65-F5344CB8AC3E}">
        <p14:creationId xmlns:p14="http://schemas.microsoft.com/office/powerpoint/2010/main" val="3695813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00000"/>
              </a:lnSpc>
              <a:defRPr/>
            </a:pPr>
            <a:r>
              <a:rPr lang="en-US" dirty="0" err="1">
                <a:cs typeface="Calibri"/>
              </a:rPr>
              <a:t>Subcutanerous</a:t>
            </a:r>
            <a:r>
              <a:rPr lang="en-US" dirty="0">
                <a:cs typeface="Calibri"/>
              </a:rPr>
              <a:t> or Intramuscular injection every 3 months</a:t>
            </a:r>
          </a:p>
          <a:p>
            <a:pPr eaLnBrk="1" hangingPunct="1">
              <a:lnSpc>
                <a:spcPct val="100000"/>
              </a:lnSpc>
              <a:defRPr/>
            </a:pPr>
            <a:r>
              <a:rPr lang="en-US" dirty="0">
                <a:cs typeface="Calibri"/>
              </a:rPr>
              <a:t>Initial irregular bleeding, although</a:t>
            </a:r>
            <a:r>
              <a:rPr lang="en-US" baseline="0" dirty="0">
                <a:cs typeface="Calibri"/>
              </a:rPr>
              <a:t> after the second injection about 2/3 </a:t>
            </a:r>
            <a:r>
              <a:rPr lang="en-US" baseline="0" dirty="0" err="1">
                <a:cs typeface="Calibri"/>
              </a:rPr>
              <a:t>hav</a:t>
            </a:r>
            <a:r>
              <a:rPr lang="en-US" baseline="0" dirty="0">
                <a:cs typeface="Calibri"/>
              </a:rPr>
              <a:t> amenorrhea</a:t>
            </a:r>
          </a:p>
          <a:p>
            <a:pPr eaLnBrk="1" hangingPunct="1">
              <a:lnSpc>
                <a:spcPct val="100000"/>
              </a:lnSpc>
              <a:defRPr/>
            </a:pPr>
            <a:r>
              <a:rPr lang="en-US" dirty="0">
                <a:latin typeface="+mn-lt"/>
                <a:cs typeface="Calibri"/>
              </a:rPr>
              <a:t>Weight gain 5-8 </a:t>
            </a:r>
            <a:r>
              <a:rPr lang="en-US" dirty="0" err="1">
                <a:latin typeface="+mn-lt"/>
                <a:cs typeface="Calibri"/>
              </a:rPr>
              <a:t>lbs</a:t>
            </a:r>
            <a:r>
              <a:rPr lang="en-US" dirty="0">
                <a:latin typeface="+mn-lt"/>
                <a:cs typeface="Calibri"/>
              </a:rPr>
              <a:t>/year (3-4 kg)</a:t>
            </a:r>
          </a:p>
          <a:p>
            <a:endParaRPr lang="en-US" dirty="0"/>
          </a:p>
        </p:txBody>
      </p:sp>
      <p:sp>
        <p:nvSpPr>
          <p:cNvPr id="4" name="Slide Number Placeholder 3"/>
          <p:cNvSpPr>
            <a:spLocks noGrp="1"/>
          </p:cNvSpPr>
          <p:nvPr>
            <p:ph type="sldNum" sz="quarter" idx="10"/>
          </p:nvPr>
        </p:nvSpPr>
        <p:spPr/>
        <p:txBody>
          <a:bodyPr/>
          <a:lstStyle/>
          <a:p>
            <a:pPr>
              <a:defRPr/>
            </a:pPr>
            <a:fld id="{2FAAED1D-2892-784B-A923-711B700E405A}" type="slidenum">
              <a:rPr lang="en-US" smtClean="0"/>
              <a:pPr>
                <a:defRPr/>
              </a:pPr>
              <a:t>18</a:t>
            </a:fld>
            <a:endParaRPr lang="en-US"/>
          </a:p>
        </p:txBody>
      </p:sp>
    </p:spTree>
    <p:extLst>
      <p:ext uri="{BB962C8B-B14F-4D97-AF65-F5344CB8AC3E}">
        <p14:creationId xmlns:p14="http://schemas.microsoft.com/office/powerpoint/2010/main" val="2722907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pediatric providers have not seen what the intravaginal ring, brand name </a:t>
            </a:r>
            <a:r>
              <a:rPr lang="en-US" dirty="0" err="1"/>
              <a:t>Nuvaring</a:t>
            </a:r>
            <a:r>
              <a:rPr lang="en-US" baseline="0" dirty="0"/>
              <a:t> looks like.</a:t>
            </a:r>
          </a:p>
          <a:p>
            <a:r>
              <a:rPr lang="en-US" baseline="0" dirty="0"/>
              <a:t> It is a  flexible ring the size of a hair elastic and releases 15 mcg of </a:t>
            </a:r>
            <a:r>
              <a:rPr lang="en-US" baseline="0" dirty="0" err="1"/>
              <a:t>ethinyl</a:t>
            </a:r>
            <a:r>
              <a:rPr lang="en-US" baseline="0" dirty="0"/>
              <a:t> estradiol and also a progestin </a:t>
            </a:r>
            <a:r>
              <a:rPr lang="en-US" baseline="0" dirty="0" err="1"/>
              <a:t>etonorgestrel</a:t>
            </a:r>
            <a:r>
              <a:rPr lang="en-US" baseline="0" dirty="0"/>
              <a:t>, daily</a:t>
            </a:r>
            <a:endParaRPr lang="en-US" dirty="0"/>
          </a:p>
        </p:txBody>
      </p:sp>
      <p:sp>
        <p:nvSpPr>
          <p:cNvPr id="4" name="Slide Number Placeholder 3"/>
          <p:cNvSpPr>
            <a:spLocks noGrp="1"/>
          </p:cNvSpPr>
          <p:nvPr>
            <p:ph type="sldNum" sz="quarter" idx="10"/>
          </p:nvPr>
        </p:nvSpPr>
        <p:spPr/>
        <p:txBody>
          <a:bodyPr/>
          <a:lstStyle/>
          <a:p>
            <a:pPr>
              <a:defRPr/>
            </a:pPr>
            <a:fld id="{2FAAED1D-2892-784B-A923-711B700E405A}" type="slidenum">
              <a:rPr lang="en-US" smtClean="0"/>
              <a:pPr>
                <a:defRPr/>
              </a:pPr>
              <a:t>19</a:t>
            </a:fld>
            <a:endParaRPr lang="en-US"/>
          </a:p>
        </p:txBody>
      </p:sp>
    </p:spTree>
    <p:extLst>
      <p:ext uri="{BB962C8B-B14F-4D97-AF65-F5344CB8AC3E}">
        <p14:creationId xmlns:p14="http://schemas.microsoft.com/office/powerpoint/2010/main" val="2947453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Calibri" charset="0"/>
                <a:ea typeface="MS PGothic" charset="0"/>
              </a:rPr>
              <a:t>The </a:t>
            </a:r>
            <a:r>
              <a:rPr lang="en-US" dirty="0" err="1">
                <a:latin typeface="Calibri" charset="0"/>
                <a:ea typeface="MS PGothic" charset="0"/>
              </a:rPr>
              <a:t>Nuvaring</a:t>
            </a:r>
            <a:r>
              <a:rPr lang="en-US" baseline="0" dirty="0">
                <a:latin typeface="Calibri" charset="0"/>
                <a:ea typeface="MS PGothic" charset="0"/>
              </a:rPr>
              <a:t> can be placed by the patient using a tampon applicator.</a:t>
            </a:r>
          </a:p>
          <a:p>
            <a:pPr eaLnBrk="1" hangingPunct="1"/>
            <a:endParaRPr lang="en-US" baseline="0" dirty="0">
              <a:latin typeface="Calibri" charset="0"/>
              <a:ea typeface="MS PGothic" charset="0"/>
            </a:endParaRPr>
          </a:p>
          <a:p>
            <a:pPr eaLnBrk="1" hangingPunct="1"/>
            <a:r>
              <a:rPr lang="en-US" dirty="0">
                <a:latin typeface="Calibri" charset="0"/>
                <a:ea typeface="MS PGothic" charset="0"/>
              </a:rPr>
              <a:t>In general it can</a:t>
            </a:r>
            <a:r>
              <a:rPr lang="en-US" baseline="0" dirty="0">
                <a:latin typeface="Calibri" charset="0"/>
                <a:ea typeface="MS PGothic" charset="0"/>
              </a:rPr>
              <a:t> be </a:t>
            </a:r>
            <a:r>
              <a:rPr lang="en-US" dirty="0">
                <a:latin typeface="Calibri" charset="0"/>
                <a:ea typeface="MS PGothic" charset="0"/>
              </a:rPr>
              <a:t>placed for 3 weeks, then removed for 1 week to</a:t>
            </a:r>
            <a:r>
              <a:rPr lang="en-US" baseline="0" dirty="0">
                <a:latin typeface="Calibri" charset="0"/>
                <a:ea typeface="MS PGothic" charset="0"/>
              </a:rPr>
              <a:t> have menses, but there is enough medication for up to 5 weeks, so </a:t>
            </a:r>
          </a:p>
          <a:p>
            <a:pPr eaLnBrk="1" hangingPunct="1"/>
            <a:r>
              <a:rPr lang="en-US" baseline="0" dirty="0">
                <a:latin typeface="Calibri" charset="0"/>
                <a:ea typeface="MS PGothic" charset="0"/>
              </a:rPr>
              <a:t>It can be used continuously for 4 weeks at a time, then another one placed, for menstrual suppression</a:t>
            </a:r>
          </a:p>
          <a:p>
            <a:pPr eaLnBrk="1" hangingPunct="1"/>
            <a:endParaRPr lang="en-US" dirty="0">
              <a:latin typeface="Calibri" charset="0"/>
              <a:ea typeface="MS PGothic" charset="0"/>
            </a:endParaRPr>
          </a:p>
          <a:p>
            <a:endParaRPr lang="en-US" sz="1000" dirty="0">
              <a:latin typeface="Calibri" charset="0"/>
              <a:ea typeface="MS PGothic" charset="0"/>
            </a:endParaRPr>
          </a:p>
          <a:p>
            <a:endParaRPr lang="en-US" sz="1000" dirty="0">
              <a:latin typeface="Calibri" charset="0"/>
              <a:ea typeface="MS PGothic" charset="0"/>
            </a:endParaRPr>
          </a:p>
          <a:p>
            <a:endParaRPr lang="en-US" dirty="0"/>
          </a:p>
        </p:txBody>
      </p:sp>
      <p:sp>
        <p:nvSpPr>
          <p:cNvPr id="4" name="Slide Number Placeholder 3"/>
          <p:cNvSpPr>
            <a:spLocks noGrp="1"/>
          </p:cNvSpPr>
          <p:nvPr>
            <p:ph type="sldNum" sz="quarter" idx="10"/>
          </p:nvPr>
        </p:nvSpPr>
        <p:spPr/>
        <p:txBody>
          <a:bodyPr/>
          <a:lstStyle/>
          <a:p>
            <a:pPr>
              <a:defRPr/>
            </a:pPr>
            <a:fld id="{2FAAED1D-2892-784B-A923-711B700E405A}" type="slidenum">
              <a:rPr lang="en-US" smtClean="0"/>
              <a:pPr>
                <a:defRPr/>
              </a:pPr>
              <a:t>20</a:t>
            </a:fld>
            <a:endParaRPr lang="en-US"/>
          </a:p>
        </p:txBody>
      </p:sp>
    </p:spTree>
    <p:extLst>
      <p:ext uri="{BB962C8B-B14F-4D97-AF65-F5344CB8AC3E}">
        <p14:creationId xmlns:p14="http://schemas.microsoft.com/office/powerpoint/2010/main" val="735801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combined</a:t>
            </a:r>
            <a:r>
              <a:rPr lang="en-US" baseline="0" dirty="0"/>
              <a:t> hormonal contraceptive patch is called </a:t>
            </a:r>
            <a:r>
              <a:rPr lang="en-US" baseline="0" dirty="0" err="1"/>
              <a:t>Xulane</a:t>
            </a:r>
            <a:r>
              <a:rPr lang="en-US" baseline="0" dirty="0"/>
              <a:t> in the US.</a:t>
            </a:r>
          </a:p>
          <a:p>
            <a:r>
              <a:rPr lang="en-US" baseline="0" dirty="0"/>
              <a:t>It is left in place for a week, using one patch per week for 3 weeks, then removing the patch to have a menstrual period during the fourth week.</a:t>
            </a:r>
            <a:endParaRPr lang="en-US" dirty="0"/>
          </a:p>
        </p:txBody>
      </p:sp>
      <p:sp>
        <p:nvSpPr>
          <p:cNvPr id="4" name="Slide Number Placeholder 3"/>
          <p:cNvSpPr>
            <a:spLocks noGrp="1"/>
          </p:cNvSpPr>
          <p:nvPr>
            <p:ph type="sldNum" sz="quarter" idx="10"/>
          </p:nvPr>
        </p:nvSpPr>
        <p:spPr/>
        <p:txBody>
          <a:bodyPr/>
          <a:lstStyle/>
          <a:p>
            <a:pPr>
              <a:defRPr/>
            </a:pPr>
            <a:fld id="{2FAAED1D-2892-784B-A923-711B700E405A}" type="slidenum">
              <a:rPr lang="en-US" smtClean="0"/>
              <a:pPr>
                <a:defRPr/>
              </a:pPr>
              <a:t>21</a:t>
            </a:fld>
            <a:endParaRPr lang="en-US"/>
          </a:p>
        </p:txBody>
      </p:sp>
    </p:spTree>
    <p:extLst>
      <p:ext uri="{BB962C8B-B14F-4D97-AF65-F5344CB8AC3E}">
        <p14:creationId xmlns:p14="http://schemas.microsoft.com/office/powerpoint/2010/main" val="753998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98D62-B45A-744B-ABD8-DE24AC80EF2C}" type="slidenum">
              <a:rPr lang="en-US" smtClean="0"/>
              <a:t>2</a:t>
            </a:fld>
            <a:endParaRPr lang="en-US" dirty="0"/>
          </a:p>
        </p:txBody>
      </p:sp>
    </p:spTree>
    <p:extLst>
      <p:ext uri="{BB962C8B-B14F-4D97-AF65-F5344CB8AC3E}">
        <p14:creationId xmlns:p14="http://schemas.microsoft.com/office/powerpoint/2010/main" val="239720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Adherence better than pills because you replace it once</a:t>
            </a:r>
            <a:r>
              <a:rPr lang="en-US" baseline="0" dirty="0">
                <a:cs typeface="Calibri"/>
              </a:rPr>
              <a:t> a week instead of having to do something every day.</a:t>
            </a:r>
          </a:p>
          <a:p>
            <a:endParaRPr lang="en-US" dirty="0">
              <a:cs typeface="Calibri"/>
            </a:endParaRPr>
          </a:p>
          <a:p>
            <a:pPr eaLnBrk="1" hangingPunct="1">
              <a:spcBef>
                <a:spcPts val="1200"/>
              </a:spcBef>
              <a:defRPr/>
            </a:pPr>
            <a:r>
              <a:rPr lang="en-US" sz="1000" b="0" dirty="0">
                <a:solidFill>
                  <a:srgbClr val="232D48"/>
                </a:solidFill>
                <a:cs typeface="Calibri"/>
              </a:rPr>
              <a:t>Side effects</a:t>
            </a:r>
            <a:r>
              <a:rPr lang="en-US" sz="1000" b="0" baseline="0" dirty="0">
                <a:solidFill>
                  <a:srgbClr val="232D48"/>
                </a:solidFill>
                <a:cs typeface="Calibri"/>
              </a:rPr>
              <a:t> include</a:t>
            </a:r>
            <a:r>
              <a:rPr lang="en-US" sz="1000" b="0" dirty="0">
                <a:solidFill>
                  <a:srgbClr val="232D48"/>
                </a:solidFill>
                <a:cs typeface="Calibri"/>
              </a:rPr>
              <a:t> headache, nausea,  reactions to the adhesive tape</a:t>
            </a:r>
          </a:p>
          <a:p>
            <a:pPr eaLnBrk="1" hangingPunct="1">
              <a:spcBef>
                <a:spcPts val="1200"/>
              </a:spcBef>
              <a:defRPr/>
            </a:pPr>
            <a:r>
              <a:rPr lang="en-US" sz="1000" b="0" dirty="0">
                <a:solidFill>
                  <a:srgbClr val="232D48"/>
                </a:solidFill>
                <a:cs typeface="Calibri"/>
              </a:rPr>
              <a:t>There</a:t>
            </a:r>
            <a:r>
              <a:rPr lang="en-US" sz="1000" b="0" baseline="0" dirty="0">
                <a:solidFill>
                  <a:srgbClr val="232D48"/>
                </a:solidFill>
                <a:cs typeface="Calibri"/>
              </a:rPr>
              <a:t> is some suggestion that the </a:t>
            </a:r>
            <a:r>
              <a:rPr lang="en-US" sz="1000" b="0" dirty="0">
                <a:solidFill>
                  <a:srgbClr val="232D48"/>
                </a:solidFill>
                <a:cs typeface="Calibri"/>
              </a:rPr>
              <a:t>risk of blood clot is higher compared to pills: </a:t>
            </a:r>
          </a:p>
          <a:p>
            <a:pPr eaLnBrk="1" hangingPunct="1">
              <a:spcBef>
                <a:spcPts val="1200"/>
              </a:spcBef>
              <a:defRPr/>
            </a:pPr>
            <a:r>
              <a:rPr lang="en-US" sz="1000" b="0" dirty="0">
                <a:solidFill>
                  <a:srgbClr val="232D48"/>
                </a:solidFill>
                <a:cs typeface="Calibri"/>
              </a:rPr>
              <a:t>The data on this is conflicting,</a:t>
            </a:r>
            <a:r>
              <a:rPr lang="en-US" sz="1000" b="0" baseline="0" dirty="0">
                <a:solidFill>
                  <a:srgbClr val="232D48"/>
                </a:solidFill>
                <a:cs typeface="Calibri"/>
              </a:rPr>
              <a:t> but in general </a:t>
            </a:r>
            <a:r>
              <a:rPr lang="en-US" sz="1000" b="0" dirty="0">
                <a:solidFill>
                  <a:srgbClr val="232D48"/>
                </a:solidFill>
                <a:cs typeface="Calibri"/>
              </a:rPr>
              <a:t>Continuous use is not recommended</a:t>
            </a:r>
          </a:p>
          <a:p>
            <a:pPr defTabSz="931774"/>
            <a:endParaRPr lang="en-US" sz="1000" dirty="0">
              <a:cs typeface="Calibri"/>
            </a:endParaRPr>
          </a:p>
          <a:p>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pPr>
              <a:defRPr/>
            </a:pPr>
            <a:fld id="{2FAAED1D-2892-784B-A923-711B700E405A}" type="slidenum">
              <a:rPr lang="en-US" smtClean="0"/>
              <a:pPr>
                <a:defRPr/>
              </a:pPr>
              <a:t>22</a:t>
            </a:fld>
            <a:endParaRPr lang="en-US"/>
          </a:p>
        </p:txBody>
      </p:sp>
    </p:spTree>
    <p:extLst>
      <p:ext uri="{BB962C8B-B14F-4D97-AF65-F5344CB8AC3E}">
        <p14:creationId xmlns:p14="http://schemas.microsoft.com/office/powerpoint/2010/main" val="2126258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many patients, extended cycle combined hormonal contraceptives may be the best option for controlling their periods.</a:t>
            </a:r>
          </a:p>
          <a:p>
            <a:r>
              <a:rPr lang="en-US" baseline="0" dirty="0"/>
              <a:t>Patients can be prescribed 84/7 pills, with 84 days of hormones and then 7 days of placebo, to bring on a menstrual period only 4 times a year.</a:t>
            </a:r>
          </a:p>
          <a:p>
            <a:r>
              <a:rPr lang="en-US" baseline="0" dirty="0"/>
              <a:t>They can also be prescribed a continuous pill with no scheduled withdrawal bleeding.</a:t>
            </a:r>
          </a:p>
          <a:p>
            <a:endParaRPr lang="en-US" baseline="0" dirty="0"/>
          </a:p>
          <a:p>
            <a:r>
              <a:rPr lang="en-US" baseline="0" dirty="0"/>
              <a:t>There is a Cochrane review that suggests there is no increased safety risk for extended schedule combined pills, although the data is limited.</a:t>
            </a:r>
          </a:p>
          <a:p>
            <a:endParaRPr lang="en-US" baseline="0" dirty="0"/>
          </a:p>
          <a:p>
            <a:r>
              <a:rPr lang="en-US" baseline="0" dirty="0"/>
              <a:t>And patients are very happy with these schedules.</a:t>
            </a:r>
          </a:p>
          <a:p>
            <a:endParaRPr lang="en-US" baseline="0" dirty="0"/>
          </a:p>
          <a:p>
            <a:r>
              <a:rPr lang="en-US" baseline="0" dirty="0"/>
              <a:t>For example,</a:t>
            </a:r>
          </a:p>
          <a:p>
            <a:endParaRPr lang="en-US" baseline="0" dirty="0"/>
          </a:p>
          <a:p>
            <a:r>
              <a:rPr lang="en-US" baseline="0" dirty="0"/>
              <a:t>91% of women in the initial trial of </a:t>
            </a:r>
            <a:r>
              <a:rPr lang="en-US" baseline="0" dirty="0" err="1"/>
              <a:t>Seasonale</a:t>
            </a:r>
            <a:r>
              <a:rPr lang="en-US" baseline="0" dirty="0"/>
              <a:t> refused to go back to their normal schedule</a:t>
            </a:r>
          </a:p>
          <a:p>
            <a:endParaRPr lang="en-US" baseline="0" dirty="0"/>
          </a:p>
          <a:p>
            <a:endParaRPr lang="en-US" baseline="0" dirty="0"/>
          </a:p>
          <a:p>
            <a:r>
              <a:rPr lang="en-US" baseline="0" dirty="0"/>
              <a:t>Don’t read</a:t>
            </a:r>
          </a:p>
          <a:p>
            <a:pPr algn="l"/>
            <a:r>
              <a:rPr lang="en-US" b="0" i="0" dirty="0">
                <a:solidFill>
                  <a:srgbClr val="000000"/>
                </a:solidFill>
                <a:effectLst/>
                <a:latin typeface="arial" panose="020B0604020202020204" pitchFamily="34" charset="0"/>
              </a:rPr>
              <a:t>N B Loudon, M </a:t>
            </a:r>
            <a:r>
              <a:rPr lang="en-US" b="0" i="0" dirty="0" err="1">
                <a:solidFill>
                  <a:srgbClr val="000000"/>
                </a:solidFill>
                <a:effectLst/>
                <a:latin typeface="arial" panose="020B0604020202020204" pitchFamily="34" charset="0"/>
              </a:rPr>
              <a:t>Foxwell</a:t>
            </a:r>
            <a:r>
              <a:rPr lang="en-US" b="0" i="0" dirty="0">
                <a:solidFill>
                  <a:srgbClr val="000000"/>
                </a:solidFill>
                <a:effectLst/>
                <a:latin typeface="arial" panose="020B0604020202020204" pitchFamily="34" charset="0"/>
              </a:rPr>
              <a:t>, D M Potts, A L Guild, R V Short</a:t>
            </a:r>
          </a:p>
          <a:p>
            <a:pPr algn="l"/>
            <a:r>
              <a:rPr lang="en-US" b="0" i="0" dirty="0">
                <a:solidFill>
                  <a:srgbClr val="000000"/>
                </a:solidFill>
                <a:effectLst/>
                <a:latin typeface="arial" panose="020B0604020202020204" pitchFamily="34" charset="0"/>
              </a:rPr>
              <a:t>Br Med J. 1977 Aug 20; 2(6085): 487–490. </a:t>
            </a:r>
            <a:r>
              <a:rPr lang="en-US" b="0" i="0" dirty="0" err="1">
                <a:solidFill>
                  <a:srgbClr val="000000"/>
                </a:solidFill>
                <a:effectLst/>
                <a:latin typeface="arial" panose="020B0604020202020204" pitchFamily="34" charset="0"/>
              </a:rPr>
              <a:t>doi</a:t>
            </a:r>
            <a:r>
              <a:rPr lang="en-US" b="0" i="0" dirty="0">
                <a:solidFill>
                  <a:srgbClr val="000000"/>
                </a:solidFill>
                <a:effectLst/>
                <a:latin typeface="arial" panose="020B0604020202020204" pitchFamily="34" charset="0"/>
              </a:rPr>
              <a:t>: 10.1136/bmj.2.6085.487</a:t>
            </a:r>
          </a:p>
          <a:p>
            <a:endParaRPr lang="en-US" baseline="0" dirty="0"/>
          </a:p>
        </p:txBody>
      </p:sp>
      <p:sp>
        <p:nvSpPr>
          <p:cNvPr id="4" name="Slide Number Placeholder 3"/>
          <p:cNvSpPr>
            <a:spLocks noGrp="1"/>
          </p:cNvSpPr>
          <p:nvPr>
            <p:ph type="sldNum" sz="quarter" idx="10"/>
          </p:nvPr>
        </p:nvSpPr>
        <p:spPr/>
        <p:txBody>
          <a:bodyPr/>
          <a:lstStyle/>
          <a:p>
            <a:fld id="{1EE98D62-B45A-744B-ABD8-DE24AC80EF2C}" type="slidenum">
              <a:rPr lang="en-US" smtClean="0"/>
              <a:t>23</a:t>
            </a:fld>
            <a:endParaRPr lang="en-US"/>
          </a:p>
        </p:txBody>
      </p:sp>
    </p:spTree>
    <p:extLst>
      <p:ext uri="{BB962C8B-B14F-4D97-AF65-F5344CB8AC3E}">
        <p14:creationId xmlns:p14="http://schemas.microsoft.com/office/powerpoint/2010/main" val="526663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Also used off label as add back therapy to preserve</a:t>
            </a:r>
            <a:r>
              <a:rPr lang="en-US" baseline="0" dirty="0"/>
              <a:t> bone health in women using Lupron</a:t>
            </a:r>
            <a:endParaRPr lang="en-US" dirty="0"/>
          </a:p>
        </p:txBody>
      </p:sp>
      <p:sp>
        <p:nvSpPr>
          <p:cNvPr id="4" name="Slide Number Placeholder 3"/>
          <p:cNvSpPr>
            <a:spLocks noGrp="1"/>
          </p:cNvSpPr>
          <p:nvPr>
            <p:ph type="sldNum" sz="quarter" idx="10"/>
          </p:nvPr>
        </p:nvSpPr>
        <p:spPr/>
        <p:txBody>
          <a:bodyPr/>
          <a:lstStyle/>
          <a:p>
            <a:fld id="{1EE98D62-B45A-744B-ABD8-DE24AC80EF2C}" type="slidenum">
              <a:rPr lang="en-US" smtClean="0"/>
              <a:t>24</a:t>
            </a:fld>
            <a:endParaRPr lang="en-US"/>
          </a:p>
        </p:txBody>
      </p:sp>
    </p:spTree>
    <p:extLst>
      <p:ext uri="{BB962C8B-B14F-4D97-AF65-F5344CB8AC3E}">
        <p14:creationId xmlns:p14="http://schemas.microsoft.com/office/powerpoint/2010/main" val="828602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98D62-B45A-744B-ABD8-DE24AC80EF2C}" type="slidenum">
              <a:rPr lang="en-US" smtClean="0"/>
              <a:t>25</a:t>
            </a:fld>
            <a:endParaRPr lang="en-US"/>
          </a:p>
        </p:txBody>
      </p:sp>
    </p:spTree>
    <p:extLst>
      <p:ext uri="{BB962C8B-B14F-4D97-AF65-F5344CB8AC3E}">
        <p14:creationId xmlns:p14="http://schemas.microsoft.com/office/powerpoint/2010/main" val="2321541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Online by mail, and in stores as of March 2024</a:t>
            </a:r>
          </a:p>
          <a:p>
            <a:r>
              <a:rPr lang="en-US" dirty="0"/>
              <a:t>3 months $49.99; 6 months $89.99</a:t>
            </a:r>
          </a:p>
          <a:p>
            <a:r>
              <a:rPr lang="en-US" dirty="0"/>
              <a:t>Efficacy is from cervical mucus thickening, not necessarily inhibition of ovulation</a:t>
            </a:r>
          </a:p>
          <a:p>
            <a:r>
              <a:rPr lang="en-US" dirty="0"/>
              <a:t>3 HOUR WINDOW</a:t>
            </a:r>
          </a:p>
          <a:p>
            <a:endParaRPr lang="en-US" dirty="0"/>
          </a:p>
        </p:txBody>
      </p:sp>
      <p:sp>
        <p:nvSpPr>
          <p:cNvPr id="4" name="Slide Number Placeholder 3"/>
          <p:cNvSpPr>
            <a:spLocks noGrp="1"/>
          </p:cNvSpPr>
          <p:nvPr>
            <p:ph type="sldNum" sz="quarter" idx="10"/>
          </p:nvPr>
        </p:nvSpPr>
        <p:spPr/>
        <p:txBody>
          <a:bodyPr/>
          <a:lstStyle/>
          <a:p>
            <a:fld id="{1EE98D62-B45A-744B-ABD8-DE24AC80EF2C}" type="slidenum">
              <a:rPr lang="en-US" smtClean="0"/>
              <a:t>26</a:t>
            </a:fld>
            <a:endParaRPr lang="en-US"/>
          </a:p>
        </p:txBody>
      </p:sp>
    </p:spTree>
    <p:extLst>
      <p:ext uri="{BB962C8B-B14F-4D97-AF65-F5344CB8AC3E}">
        <p14:creationId xmlns:p14="http://schemas.microsoft.com/office/powerpoint/2010/main" val="1501178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Most</a:t>
            </a:r>
            <a:r>
              <a:rPr lang="en-US" baseline="0" dirty="0"/>
              <a:t> of us may be used to thinking about birth control methods in terms of contraceptive efficacy.</a:t>
            </a:r>
          </a:p>
          <a:p>
            <a:pPr>
              <a:defRPr/>
            </a:pPr>
            <a:endParaRPr lang="en-US" dirty="0"/>
          </a:p>
          <a:p>
            <a:pPr>
              <a:defRPr/>
            </a:pPr>
            <a:r>
              <a:rPr lang="en-US" dirty="0"/>
              <a:t>This chart is a </a:t>
            </a:r>
            <a:r>
              <a:rPr lang="en-US" dirty="0" err="1"/>
              <a:t>decisionmaking</a:t>
            </a:r>
            <a:r>
              <a:rPr lang="en-US" dirty="0"/>
              <a:t> tool organized by contraceptive efficacy of methods.  It starts on the top with long acting methods like</a:t>
            </a:r>
            <a:r>
              <a:rPr lang="en-US" baseline="0" dirty="0"/>
              <a:t> IUDs with the highest efficacy.</a:t>
            </a:r>
          </a:p>
          <a:p>
            <a:pPr>
              <a:defRPr/>
            </a:pPr>
            <a:r>
              <a:rPr lang="en-US" baseline="0" dirty="0"/>
              <a:t>But for the purposes of menstrual management, we need to think about contraception differently. </a:t>
            </a:r>
            <a:endParaRPr lang="en-US" dirty="0"/>
          </a:p>
        </p:txBody>
      </p:sp>
      <p:sp>
        <p:nvSpPr>
          <p:cNvPr id="4" name="Slide Number Placeholder 3"/>
          <p:cNvSpPr>
            <a:spLocks noGrp="1"/>
          </p:cNvSpPr>
          <p:nvPr>
            <p:ph type="sldNum" sz="quarter" idx="10"/>
          </p:nvPr>
        </p:nvSpPr>
        <p:spPr/>
        <p:txBody>
          <a:bodyPr/>
          <a:lstStyle/>
          <a:p>
            <a:pPr>
              <a:defRPr/>
            </a:pPr>
            <a:fld id="{2FAAED1D-2892-784B-A923-711B700E405A}" type="slidenum">
              <a:rPr lang="en-US" smtClean="0"/>
              <a:pPr>
                <a:defRPr/>
              </a:pPr>
              <a:t>27</a:t>
            </a:fld>
            <a:endParaRPr lang="en-US"/>
          </a:p>
        </p:txBody>
      </p:sp>
    </p:spTree>
    <p:extLst>
      <p:ext uri="{BB962C8B-B14F-4D97-AF65-F5344CB8AC3E}">
        <p14:creationId xmlns:p14="http://schemas.microsoft.com/office/powerpoint/2010/main" val="3584855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325B035-EDB9-4B85-8C72-76ADC370C386}"/>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71F0350B-D453-457C-AEC3-21BF07E60EB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For many patients, such as patients with bleeding</a:t>
            </a:r>
            <a:r>
              <a:rPr lang="en-US" altLang="en-US" baseline="0" dirty="0"/>
              <a:t> disorders or disabilities, the goal of menstrual management is achieving as little blood loss as possible.</a:t>
            </a:r>
          </a:p>
          <a:p>
            <a:r>
              <a:rPr lang="en-US" altLang="en-US" baseline="0" dirty="0"/>
              <a:t>For example, some girls with autism can’t handle the tactile sensation of having a period.</a:t>
            </a:r>
          </a:p>
          <a:p>
            <a:endParaRPr lang="en-US" altLang="en-US" baseline="0" dirty="0"/>
          </a:p>
          <a:p>
            <a:r>
              <a:rPr lang="en-US" altLang="en-US" baseline="0" dirty="0"/>
              <a:t>This list ranks the hormonal methods in terms of success at achieving amenorrhea after a year of use. </a:t>
            </a:r>
          </a:p>
          <a:p>
            <a:r>
              <a:rPr lang="en-US" altLang="en-US" baseline="0" dirty="0"/>
              <a:t>Most of these methods bring on unpredictable bleeding, initially and so if rapid onset of amenorrhea is desired, such as for bone marrow transplant or chemotherapy, GnRH agonists are recommended instead</a:t>
            </a:r>
          </a:p>
          <a:p>
            <a:r>
              <a:rPr lang="en-US" altLang="en-US" baseline="0" dirty="0"/>
              <a:t>I think many health care providers are surprised to see the </a:t>
            </a:r>
            <a:r>
              <a:rPr lang="en-US" altLang="en-US" baseline="0" dirty="0" err="1"/>
              <a:t>Mirena</a:t>
            </a:r>
            <a:r>
              <a:rPr lang="en-US" altLang="en-US" baseline="0" dirty="0"/>
              <a:t> IUD here at the bottom of the list—I mention it by brand name because it is the only IUD with FDA indication for heavy menstrual bleeding, or HMB. At one-two years, only 50% of </a:t>
            </a:r>
            <a:r>
              <a:rPr lang="en-US" altLang="en-US" baseline="0" dirty="0" err="1"/>
              <a:t>Mirena</a:t>
            </a:r>
            <a:r>
              <a:rPr lang="en-US" altLang="en-US" baseline="0" dirty="0"/>
              <a:t> users have total amenorrhea, but the other half have significantly reduced flow, but flow that is not predictable. Sometimes that is good enough for the patient, and sometimes not.</a:t>
            </a:r>
            <a:endParaRPr lang="en-US" altLang="en-US" dirty="0"/>
          </a:p>
        </p:txBody>
      </p:sp>
    </p:spTree>
    <p:extLst>
      <p:ext uri="{BB962C8B-B14F-4D97-AF65-F5344CB8AC3E}">
        <p14:creationId xmlns:p14="http://schemas.microsoft.com/office/powerpoint/2010/main" val="2733689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325B035-EDB9-4B85-8C72-76ADC370C386}"/>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71F0350B-D453-457C-AEC3-21BF07E60EB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For many patients, such as patients with bleeding</a:t>
            </a:r>
            <a:r>
              <a:rPr lang="en-US" altLang="en-US" baseline="0" dirty="0"/>
              <a:t> disorders or disabilities, the goal of menstrual management is achieving as little blood loss as possible.</a:t>
            </a:r>
          </a:p>
          <a:p>
            <a:r>
              <a:rPr lang="en-US" altLang="en-US" baseline="0" dirty="0"/>
              <a:t>For example, some girls with autism can’t handle the tactile sensation of having a period.</a:t>
            </a:r>
          </a:p>
          <a:p>
            <a:endParaRPr lang="en-US" altLang="en-US" baseline="0" dirty="0"/>
          </a:p>
          <a:p>
            <a:r>
              <a:rPr lang="en-US" altLang="en-US" baseline="0" dirty="0"/>
              <a:t>This list ranks the hormonal methods in terms of success at achieving amenorrhea after a year of use. </a:t>
            </a:r>
          </a:p>
          <a:p>
            <a:r>
              <a:rPr lang="en-US" altLang="en-US" baseline="0" dirty="0"/>
              <a:t>Most of these methods bring on unpredictable bleeding, initially and so if rapid onset of amenorrhea is desired, such as for bone marrow transplant or chemotherapy, GnRH agonists are recommended instead</a:t>
            </a:r>
          </a:p>
          <a:p>
            <a:r>
              <a:rPr lang="en-US" altLang="en-US" baseline="0" dirty="0"/>
              <a:t>I think many health care providers are surprised to see the </a:t>
            </a:r>
            <a:r>
              <a:rPr lang="en-US" altLang="en-US" baseline="0" dirty="0" err="1"/>
              <a:t>Mirena</a:t>
            </a:r>
            <a:r>
              <a:rPr lang="en-US" altLang="en-US" baseline="0" dirty="0"/>
              <a:t> IUD here at the bottom of the list—I mention it by brand name because it is the only IUD with FDA indication for heavy menstrual bleeding, or HMB. At one-two years, only 50% of </a:t>
            </a:r>
            <a:r>
              <a:rPr lang="en-US" altLang="en-US" baseline="0" dirty="0" err="1"/>
              <a:t>Mirena</a:t>
            </a:r>
            <a:r>
              <a:rPr lang="en-US" altLang="en-US" baseline="0" dirty="0"/>
              <a:t> users have total amenorrhea, but the other half have significantly reduced flow, but flow that is not predictable. Sometimes that is good enough for the patient, and sometimes not.</a:t>
            </a:r>
            <a:endParaRPr lang="en-US" altLang="en-US" dirty="0"/>
          </a:p>
        </p:txBody>
      </p:sp>
    </p:spTree>
    <p:extLst>
      <p:ext uri="{BB962C8B-B14F-4D97-AF65-F5344CB8AC3E}">
        <p14:creationId xmlns:p14="http://schemas.microsoft.com/office/powerpoint/2010/main" val="1749413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So how do we</a:t>
            </a:r>
            <a:r>
              <a:rPr lang="en-US" baseline="0" dirty="0">
                <a:latin typeface="Calibri" charset="0"/>
              </a:rPr>
              <a:t> </a:t>
            </a:r>
            <a:r>
              <a:rPr lang="en-US" dirty="0">
                <a:latin typeface="Calibri" charset="0"/>
              </a:rPr>
              <a:t>know if there is a contraindication to using</a:t>
            </a:r>
            <a:r>
              <a:rPr lang="en-US" baseline="0" dirty="0">
                <a:latin typeface="Calibri" charset="0"/>
              </a:rPr>
              <a:t> a particular medication for my patient, and </a:t>
            </a:r>
            <a:r>
              <a:rPr lang="en-US" dirty="0">
                <a:latin typeface="Calibri" charset="0"/>
              </a:rPr>
              <a:t> where’s the best place to find this information?</a:t>
            </a:r>
            <a:br>
              <a:rPr lang="en-US" dirty="0">
                <a:latin typeface="Calibri" charset="0"/>
              </a:rPr>
            </a:br>
            <a:br>
              <a:rPr lang="en-US" dirty="0">
                <a:latin typeface="Calibri" charset="0"/>
              </a:rPr>
            </a:br>
            <a:r>
              <a:rPr lang="en-US" dirty="0">
                <a:latin typeface="Calibri" charset="0"/>
              </a:rPr>
              <a:t>Medical eligibility for contraceptive use , or MEC, were first developed by the World Health Organization in 1996. The US Centers</a:t>
            </a:r>
            <a:r>
              <a:rPr lang="en-US" baseline="0" dirty="0">
                <a:latin typeface="Calibri" charset="0"/>
              </a:rPr>
              <a:t> for </a:t>
            </a:r>
            <a:r>
              <a:rPr lang="en-US" dirty="0">
                <a:latin typeface="Calibri" charset="0"/>
              </a:rPr>
              <a:t>Disease</a:t>
            </a:r>
            <a:r>
              <a:rPr lang="en-US" baseline="0" dirty="0">
                <a:latin typeface="Calibri" charset="0"/>
              </a:rPr>
              <a:t> </a:t>
            </a:r>
            <a:r>
              <a:rPr lang="en-US" dirty="0">
                <a:latin typeface="Calibri" charset="0"/>
              </a:rPr>
              <a:t>Control began producing its own version for use in the US, and it’s updated regularly, with the most recent guidelines being from 2016</a:t>
            </a:r>
          </a:p>
          <a:p>
            <a:pPr eaLnBrk="1" hangingPunct="1">
              <a:spcBef>
                <a:spcPct val="0"/>
              </a:spcBef>
            </a:pPr>
            <a:endParaRPr lang="en-US" dirty="0">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86108" indent="-302349" eaLnBrk="0" hangingPunct="0">
              <a:defRPr sz="2400">
                <a:solidFill>
                  <a:schemeClr val="tx1"/>
                </a:solidFill>
                <a:latin typeface="Calibri" charset="0"/>
                <a:ea typeface="MS PGothic" charset="0"/>
                <a:cs typeface="MS PGothic" charset="0"/>
              </a:defRPr>
            </a:lvl2pPr>
            <a:lvl3pPr marL="1209397" indent="-241879" eaLnBrk="0" hangingPunct="0">
              <a:defRPr sz="2400">
                <a:solidFill>
                  <a:schemeClr val="tx1"/>
                </a:solidFill>
                <a:latin typeface="Calibri" charset="0"/>
                <a:ea typeface="MS PGothic" charset="0"/>
                <a:cs typeface="MS PGothic" charset="0"/>
              </a:defRPr>
            </a:lvl3pPr>
            <a:lvl4pPr marL="1693155" indent="-241879" eaLnBrk="0" hangingPunct="0">
              <a:defRPr sz="2400">
                <a:solidFill>
                  <a:schemeClr val="tx1"/>
                </a:solidFill>
                <a:latin typeface="Calibri" charset="0"/>
                <a:ea typeface="MS PGothic" charset="0"/>
                <a:cs typeface="MS PGothic" charset="0"/>
              </a:defRPr>
            </a:lvl4pPr>
            <a:lvl5pPr marL="2176914" indent="-241879" eaLnBrk="0" hangingPunct="0">
              <a:defRPr sz="2400">
                <a:solidFill>
                  <a:schemeClr val="tx1"/>
                </a:solidFill>
                <a:latin typeface="Calibri" charset="0"/>
                <a:ea typeface="MS PGothic" charset="0"/>
                <a:cs typeface="MS PGothic" charset="0"/>
              </a:defRPr>
            </a:lvl5pPr>
            <a:lvl6pPr marL="2660672" indent="-241879" eaLnBrk="0" fontAlgn="base" hangingPunct="0">
              <a:spcBef>
                <a:spcPct val="0"/>
              </a:spcBef>
              <a:spcAft>
                <a:spcPct val="0"/>
              </a:spcAft>
              <a:defRPr sz="2400">
                <a:solidFill>
                  <a:schemeClr val="tx1"/>
                </a:solidFill>
                <a:latin typeface="Calibri" charset="0"/>
                <a:ea typeface="MS PGothic" charset="0"/>
                <a:cs typeface="MS PGothic" charset="0"/>
              </a:defRPr>
            </a:lvl6pPr>
            <a:lvl7pPr marL="3144431" indent="-241879" eaLnBrk="0" fontAlgn="base" hangingPunct="0">
              <a:spcBef>
                <a:spcPct val="0"/>
              </a:spcBef>
              <a:spcAft>
                <a:spcPct val="0"/>
              </a:spcAft>
              <a:defRPr sz="2400">
                <a:solidFill>
                  <a:schemeClr val="tx1"/>
                </a:solidFill>
                <a:latin typeface="Calibri" charset="0"/>
                <a:ea typeface="MS PGothic" charset="0"/>
                <a:cs typeface="MS PGothic" charset="0"/>
              </a:defRPr>
            </a:lvl7pPr>
            <a:lvl8pPr marL="3628190" indent="-241879" eaLnBrk="0" fontAlgn="base" hangingPunct="0">
              <a:spcBef>
                <a:spcPct val="0"/>
              </a:spcBef>
              <a:spcAft>
                <a:spcPct val="0"/>
              </a:spcAft>
              <a:defRPr sz="2400">
                <a:solidFill>
                  <a:schemeClr val="tx1"/>
                </a:solidFill>
                <a:latin typeface="Calibri" charset="0"/>
                <a:ea typeface="MS PGothic" charset="0"/>
                <a:cs typeface="MS PGothic" charset="0"/>
              </a:defRPr>
            </a:lvl8pPr>
            <a:lvl9pPr marL="4111949" indent="-241879"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6FD007B4-8278-BF47-84F2-8073008E2C2A}" type="slidenum">
              <a:rPr lang="en-US" sz="1200">
                <a:ea typeface="ＭＳ Ｐゴシック" charset="0"/>
                <a:cs typeface="ＭＳ Ｐゴシック" charset="0"/>
              </a:rPr>
              <a:pPr eaLnBrk="1" hangingPunct="1"/>
              <a:t>30</a:t>
            </a:fld>
            <a:endParaRPr lang="en-US" sz="1200" dirty="0">
              <a:ea typeface="ＭＳ Ｐゴシック" charset="0"/>
              <a:cs typeface="ＭＳ Ｐゴシック" charset="0"/>
            </a:endParaRPr>
          </a:p>
        </p:txBody>
      </p:sp>
    </p:spTree>
    <p:extLst>
      <p:ext uri="{BB962C8B-B14F-4D97-AF65-F5344CB8AC3E}">
        <p14:creationId xmlns:p14="http://schemas.microsoft.com/office/powerpoint/2010/main" val="3878231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a:ln>
                  <a:noFill/>
                </a:ln>
                <a:solidFill>
                  <a:schemeClr val="accent3"/>
                </a:solidFill>
                <a:effectLst/>
                <a:latin typeface="Calibri" charset="0"/>
                <a:ea typeface="ＭＳ Ｐゴシック" charset="0"/>
              </a:rPr>
              <a:t>Green is good, Red is Bad</a:t>
            </a:r>
          </a:p>
          <a:p>
            <a:endParaRPr lang="en-US" dirty="0"/>
          </a:p>
        </p:txBody>
      </p:sp>
      <p:sp>
        <p:nvSpPr>
          <p:cNvPr id="4" name="Slide Number Placeholder 3"/>
          <p:cNvSpPr>
            <a:spLocks noGrp="1"/>
          </p:cNvSpPr>
          <p:nvPr>
            <p:ph type="sldNum" sz="quarter" idx="10"/>
          </p:nvPr>
        </p:nvSpPr>
        <p:spPr/>
        <p:txBody>
          <a:bodyPr/>
          <a:lstStyle/>
          <a:p>
            <a:fld id="{1EE98D62-B45A-744B-ABD8-DE24AC80EF2C}" type="slidenum">
              <a:rPr lang="en-US" smtClean="0"/>
              <a:t>31</a:t>
            </a:fld>
            <a:endParaRPr lang="en-US" dirty="0"/>
          </a:p>
        </p:txBody>
      </p:sp>
    </p:spTree>
    <p:extLst>
      <p:ext uri="{BB962C8B-B14F-4D97-AF65-F5344CB8AC3E}">
        <p14:creationId xmlns:p14="http://schemas.microsoft.com/office/powerpoint/2010/main" val="3647129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98D62-B45A-744B-ABD8-DE24AC80EF2C}" type="slidenum">
              <a:rPr lang="en-US" smtClean="0"/>
              <a:t>3</a:t>
            </a:fld>
            <a:endParaRPr lang="en-US" dirty="0"/>
          </a:p>
        </p:txBody>
      </p:sp>
    </p:spTree>
    <p:extLst>
      <p:ext uri="{BB962C8B-B14F-4D97-AF65-F5344CB8AC3E}">
        <p14:creationId xmlns:p14="http://schemas.microsoft.com/office/powerpoint/2010/main" val="8661262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level 4 contraindications</a:t>
            </a:r>
            <a:r>
              <a:rPr lang="en-US" baseline="0" dirty="0"/>
              <a:t> </a:t>
            </a:r>
            <a:r>
              <a:rPr lang="en-US" baseline="0"/>
              <a:t>to estrogen</a:t>
            </a:r>
            <a:endParaRPr lang="en-US" dirty="0"/>
          </a:p>
        </p:txBody>
      </p:sp>
      <p:sp>
        <p:nvSpPr>
          <p:cNvPr id="4" name="Slide Number Placeholder 3"/>
          <p:cNvSpPr>
            <a:spLocks noGrp="1"/>
          </p:cNvSpPr>
          <p:nvPr>
            <p:ph type="sldNum" sz="quarter" idx="10"/>
          </p:nvPr>
        </p:nvSpPr>
        <p:spPr/>
        <p:txBody>
          <a:bodyPr/>
          <a:lstStyle/>
          <a:p>
            <a:fld id="{1EE98D62-B45A-744B-ABD8-DE24AC80EF2C}" type="slidenum">
              <a:rPr lang="en-US" smtClean="0"/>
              <a:t>32</a:t>
            </a:fld>
            <a:endParaRPr lang="en-US"/>
          </a:p>
        </p:txBody>
      </p:sp>
    </p:spTree>
    <p:extLst>
      <p:ext uri="{BB962C8B-B14F-4D97-AF65-F5344CB8AC3E}">
        <p14:creationId xmlns:p14="http://schemas.microsoft.com/office/powerpoint/2010/main" val="29579818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not all patients are otherwise</a:t>
            </a:r>
            <a:r>
              <a:rPr lang="en-US" baseline="0" dirty="0"/>
              <a:t> </a:t>
            </a:r>
            <a:r>
              <a:rPr lang="en-US" dirty="0"/>
              <a:t>healthy young women with no known risk factors for venous thromboembolism, but it’s important to think about the absolute risks before talking about relative risks.</a:t>
            </a:r>
          </a:p>
          <a:p>
            <a:r>
              <a:rPr lang="en-US" dirty="0"/>
              <a:t>When thinking about relative risks, and how individual conditions affect blood clot risk,</a:t>
            </a:r>
          </a:p>
          <a:p>
            <a:r>
              <a:rPr lang="en-US" dirty="0"/>
              <a:t>This paper is very useful. It was written by Dr. Cameron Trenor (a hematologist) collaboratively with physicians in adolescent medicine and gynecology, and the overall point is to consider risks holistically when you think about what an individual patient might be at risk for, because risks like obesity, immobilization with surgery or trauma, known Factor V Leiden heterozygosity are synergistic with the use of combined oral contraceptives, and if a patient has multiple risks she is at higher risk still.</a:t>
            </a:r>
          </a:p>
          <a:p>
            <a:r>
              <a:rPr lang="en-US" dirty="0"/>
              <a:t>So their advice when you approach a patient with multiple risk factors is to think about what can be modified (so for example is it safer to use a progestin only method), while keeping in mind that in general the risk of pregnancy causing clot is worse than the risk of birth control.</a:t>
            </a:r>
          </a:p>
          <a:p>
            <a:r>
              <a:rPr lang="en-US" dirty="0"/>
              <a:t>So for example, in</a:t>
            </a:r>
            <a:r>
              <a:rPr lang="en-US" baseline="0" dirty="0"/>
              <a:t> an otherwise healthy young woman, the risk of clot goes up 2 to fourfold with airline travel, but if that young woman is also taking combined oral contraceptives, her risk goes up 14-20 fold. Again, the absolute risk is low. And she can mitigate her risk by hydrating, using compression stockings, and getting up during a long plane flights. But I think it’s easy to imagine a scenario in which you might have a patient who is obese, who is taking OCPs, who wants to have surgery and get on a plane flight afterward—and in that scenario you really need to think hard with her about reducing her risk.</a:t>
            </a:r>
            <a:endParaRPr lang="en-US" dirty="0"/>
          </a:p>
        </p:txBody>
      </p:sp>
      <p:sp>
        <p:nvSpPr>
          <p:cNvPr id="4" name="Slide Number Placeholder 3"/>
          <p:cNvSpPr>
            <a:spLocks noGrp="1"/>
          </p:cNvSpPr>
          <p:nvPr>
            <p:ph type="sldNum" sz="quarter" idx="10"/>
          </p:nvPr>
        </p:nvSpPr>
        <p:spPr/>
        <p:txBody>
          <a:bodyPr/>
          <a:lstStyle/>
          <a:p>
            <a:pPr>
              <a:defRPr/>
            </a:pPr>
            <a:fld id="{2FAAED1D-2892-784B-A923-711B700E405A}" type="slidenum">
              <a:rPr lang="en-US" smtClean="0"/>
              <a:pPr>
                <a:defRPr/>
              </a:pPr>
              <a:t>33</a:t>
            </a:fld>
            <a:endParaRPr lang="en-US"/>
          </a:p>
        </p:txBody>
      </p:sp>
    </p:spTree>
    <p:extLst>
      <p:ext uri="{BB962C8B-B14F-4D97-AF65-F5344CB8AC3E}">
        <p14:creationId xmlns:p14="http://schemas.microsoft.com/office/powerpoint/2010/main" val="30202588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MEC guidelines are about 200 pages long, but the good news is that there’s a 2 page summary! This is what the CDC MEC summary chart looks like on paper. </a:t>
            </a:r>
          </a:p>
          <a:p>
            <a:r>
              <a:rPr lang="en-US" dirty="0"/>
              <a:t>On the left of each column you can see medical conditions ( like hypertension, headaches, obesity, breast cancer), and the color </a:t>
            </a:r>
            <a:r>
              <a:rPr lang="en-US" dirty="0" err="1"/>
              <a:t>codings</a:t>
            </a:r>
            <a:r>
              <a:rPr lang="en-US" dirty="0"/>
              <a:t> reflect the level of risk for each birth control method when used in a woman with that condition. You</a:t>
            </a:r>
            <a:r>
              <a:rPr lang="en-US" baseline="0" dirty="0"/>
              <a:t> can see even with horrible resolution that most of this chart is green</a:t>
            </a:r>
            <a:endParaRPr lang="en-US" dirty="0"/>
          </a:p>
        </p:txBody>
      </p:sp>
      <p:sp>
        <p:nvSpPr>
          <p:cNvPr id="4" name="Slide Number Placeholder 3"/>
          <p:cNvSpPr>
            <a:spLocks noGrp="1"/>
          </p:cNvSpPr>
          <p:nvPr>
            <p:ph type="sldNum" sz="quarter" idx="10"/>
          </p:nvPr>
        </p:nvSpPr>
        <p:spPr/>
        <p:txBody>
          <a:bodyPr/>
          <a:lstStyle/>
          <a:p>
            <a:pPr>
              <a:defRPr/>
            </a:pPr>
            <a:fld id="{2FAAED1D-2892-784B-A923-711B700E405A}" type="slidenum">
              <a:rPr lang="en-US" smtClean="0"/>
              <a:pPr>
                <a:defRPr/>
              </a:pPr>
              <a:t>34</a:t>
            </a:fld>
            <a:endParaRPr lang="en-US"/>
          </a:p>
        </p:txBody>
      </p:sp>
    </p:spTree>
    <p:extLst>
      <p:ext uri="{BB962C8B-B14F-4D97-AF65-F5344CB8AC3E}">
        <p14:creationId xmlns:p14="http://schemas.microsoft.com/office/powerpoint/2010/main" val="11446720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find the Medical </a:t>
            </a:r>
            <a:r>
              <a:rPr lang="en-US" dirty="0" err="1"/>
              <a:t>eligbility</a:t>
            </a:r>
            <a:r>
              <a:rPr lang="en-US" dirty="0"/>
              <a:t> app by</a:t>
            </a:r>
            <a:r>
              <a:rPr lang="en-US" baseline="0" dirty="0"/>
              <a:t> </a:t>
            </a:r>
            <a:r>
              <a:rPr lang="en-US" dirty="0"/>
              <a:t>Searching for “CDC MEC” in app store. It’s free. Many of the</a:t>
            </a:r>
            <a:r>
              <a:rPr lang="en-US" baseline="0" dirty="0"/>
              <a:t> residents who rotate with us choose to download this and I think they find it helpful.</a:t>
            </a:r>
            <a:endParaRPr lang="en-US" dirty="0"/>
          </a:p>
        </p:txBody>
      </p:sp>
      <p:sp>
        <p:nvSpPr>
          <p:cNvPr id="4" name="Slide Number Placeholder 3"/>
          <p:cNvSpPr>
            <a:spLocks noGrp="1"/>
          </p:cNvSpPr>
          <p:nvPr>
            <p:ph type="sldNum" sz="quarter" idx="10"/>
          </p:nvPr>
        </p:nvSpPr>
        <p:spPr/>
        <p:txBody>
          <a:bodyPr/>
          <a:lstStyle/>
          <a:p>
            <a:fld id="{1EE98D62-B45A-744B-ABD8-DE24AC80EF2C}" type="slidenum">
              <a:rPr lang="en-US" smtClean="0"/>
              <a:t>35</a:t>
            </a:fld>
            <a:endParaRPr lang="en-US"/>
          </a:p>
        </p:txBody>
      </p:sp>
    </p:spTree>
    <p:extLst>
      <p:ext uri="{BB962C8B-B14F-4D97-AF65-F5344CB8AC3E}">
        <p14:creationId xmlns:p14="http://schemas.microsoft.com/office/powerpoint/2010/main" val="25402220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start by saying there is NOT a lot</a:t>
            </a:r>
            <a:r>
              <a:rPr lang="en-US" baseline="0" dirty="0"/>
              <a:t> of data specific to pediatric patients, so a lot of times we have to consider individual risk factors and then try to help the patient come up with the best plan.</a:t>
            </a:r>
          </a:p>
          <a:p>
            <a:r>
              <a:rPr lang="en-US" baseline="0" dirty="0"/>
              <a:t>This is a screen shot of what you would see if you looked up the MEC for a patient with adequately controlled hypertension.</a:t>
            </a:r>
          </a:p>
          <a:p>
            <a:endParaRPr lang="en-US" baseline="0" dirty="0"/>
          </a:p>
          <a:p>
            <a:r>
              <a:rPr lang="en-US" baseline="0" dirty="0"/>
              <a:t>So you see that most methods—copper IUD, Progestin IUD, Implants, and progestin only pills, are considered risk level 1 (no restriction)</a:t>
            </a:r>
          </a:p>
          <a:p>
            <a:r>
              <a:rPr lang="en-US" baseline="0" dirty="0"/>
              <a:t>But Depo Provera is considered level 2, and combined hormonal contraceptives—meaning estrogen containing pills, patches, and rings—are considered level 3, because all of these may raise systolic blood pressure. If you want more information about a specific topic, you can click on that link for clarification of evidence.</a:t>
            </a:r>
            <a:endParaRPr lang="en-US" dirty="0"/>
          </a:p>
        </p:txBody>
      </p:sp>
      <p:sp>
        <p:nvSpPr>
          <p:cNvPr id="4" name="Slide Number Placeholder 3"/>
          <p:cNvSpPr>
            <a:spLocks noGrp="1"/>
          </p:cNvSpPr>
          <p:nvPr>
            <p:ph type="sldNum" sz="quarter" idx="10"/>
          </p:nvPr>
        </p:nvSpPr>
        <p:spPr/>
        <p:txBody>
          <a:bodyPr/>
          <a:lstStyle/>
          <a:p>
            <a:fld id="{1EE98D62-B45A-744B-ABD8-DE24AC80EF2C}" type="slidenum">
              <a:rPr lang="en-US" smtClean="0"/>
              <a:t>36</a:t>
            </a:fld>
            <a:endParaRPr lang="en-US"/>
          </a:p>
        </p:txBody>
      </p:sp>
    </p:spTree>
    <p:extLst>
      <p:ext uri="{BB962C8B-B14F-4D97-AF65-F5344CB8AC3E}">
        <p14:creationId xmlns:p14="http://schemas.microsoft.com/office/powerpoint/2010/main" val="25599816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getting back to this case, we have the young woman with antiphospholipid antibody syndrome who is now anticoagulated and having heavy periods and needing birth control</a:t>
            </a:r>
            <a:endParaRPr lang="en-US" dirty="0"/>
          </a:p>
        </p:txBody>
      </p:sp>
      <p:sp>
        <p:nvSpPr>
          <p:cNvPr id="4" name="Slide Number Placeholder 3"/>
          <p:cNvSpPr>
            <a:spLocks noGrp="1"/>
          </p:cNvSpPr>
          <p:nvPr>
            <p:ph type="sldNum" sz="quarter" idx="10"/>
          </p:nvPr>
        </p:nvSpPr>
        <p:spPr/>
        <p:txBody>
          <a:bodyPr/>
          <a:lstStyle/>
          <a:p>
            <a:fld id="{1EE98D62-B45A-744B-ABD8-DE24AC80EF2C}" type="slidenum">
              <a:rPr lang="en-US" smtClean="0"/>
              <a:t>37</a:t>
            </a:fld>
            <a:endParaRPr lang="en-US"/>
          </a:p>
        </p:txBody>
      </p:sp>
    </p:spTree>
    <p:extLst>
      <p:ext uri="{BB962C8B-B14F-4D97-AF65-F5344CB8AC3E}">
        <p14:creationId xmlns:p14="http://schemas.microsoft.com/office/powerpoint/2010/main" val="24239998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her case, the CDC recommendations are </a:t>
            </a:r>
            <a:r>
              <a:rPr lang="en-US" dirty="0" err="1"/>
              <a:t>clearcut</a:t>
            </a:r>
            <a:r>
              <a:rPr lang="en-US" dirty="0"/>
              <a:t> and this is</a:t>
            </a:r>
            <a:r>
              <a:rPr lang="en-US" baseline="0" dirty="0"/>
              <a:t> what you would see if you looked up pulmonary embolism in the MEC app.  S</a:t>
            </a:r>
            <a:r>
              <a:rPr lang="en-US" dirty="0"/>
              <a:t>he has had recurrent</a:t>
            </a:r>
            <a:r>
              <a:rPr lang="en-US" baseline="0" dirty="0"/>
              <a:t> PE and is established on anticoagulant therapy. She has a known thrombophilia, and so for her combined hormonal contraception is contraindicated. </a:t>
            </a:r>
            <a:endParaRPr lang="en-US" dirty="0"/>
          </a:p>
        </p:txBody>
      </p:sp>
      <p:sp>
        <p:nvSpPr>
          <p:cNvPr id="4" name="Slide Number Placeholder 3"/>
          <p:cNvSpPr>
            <a:spLocks noGrp="1"/>
          </p:cNvSpPr>
          <p:nvPr>
            <p:ph type="sldNum" sz="quarter" idx="10"/>
          </p:nvPr>
        </p:nvSpPr>
        <p:spPr/>
        <p:txBody>
          <a:bodyPr/>
          <a:lstStyle/>
          <a:p>
            <a:fld id="{1EE98D62-B45A-744B-ABD8-DE24AC80EF2C}" type="slidenum">
              <a:rPr lang="en-US" smtClean="0"/>
              <a:t>38</a:t>
            </a:fld>
            <a:endParaRPr lang="en-US"/>
          </a:p>
        </p:txBody>
      </p:sp>
    </p:spTree>
    <p:extLst>
      <p:ext uri="{BB962C8B-B14F-4D97-AF65-F5344CB8AC3E}">
        <p14:creationId xmlns:p14="http://schemas.microsoft.com/office/powerpoint/2010/main" val="35940616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325B035-EDB9-4B85-8C72-76ADC370C386}"/>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71F0350B-D453-457C-AEC3-21BF07E60EB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So what are</a:t>
            </a:r>
            <a:r>
              <a:rPr lang="en-US" altLang="en-US" baseline="0" dirty="0"/>
              <a:t> our goals, and what are her goals? In this case, reducing or eliminating periods is important in order to treat her anemia. </a:t>
            </a:r>
          </a:p>
          <a:p>
            <a:endParaRPr lang="en-US" altLang="en-US" baseline="0" dirty="0"/>
          </a:p>
          <a:p>
            <a:r>
              <a:rPr lang="en-US" altLang="en-US" baseline="0" dirty="0"/>
              <a:t>R</a:t>
            </a:r>
            <a:r>
              <a:rPr lang="en-US" altLang="en-US" dirty="0"/>
              <a:t>emembering back to this slide, continuous</a:t>
            </a:r>
            <a:r>
              <a:rPr lang="en-US" altLang="en-US" baseline="0" dirty="0"/>
              <a:t> progestin pills did not seem to be a great option because she had a hard time adhering to a pill schedule. </a:t>
            </a:r>
          </a:p>
          <a:p>
            <a:r>
              <a:rPr lang="en-US" altLang="en-US" baseline="0" dirty="0"/>
              <a:t>Combined (estrogen containing) pills and rings are contraindicated. She did not like the idea of weight gain with Depo Provera. </a:t>
            </a:r>
          </a:p>
          <a:p>
            <a:r>
              <a:rPr lang="en-US" altLang="en-US" baseline="0" dirty="0"/>
              <a:t>So she elected to have a </a:t>
            </a:r>
            <a:r>
              <a:rPr lang="en-US" altLang="en-US" baseline="0" dirty="0" err="1"/>
              <a:t>Mirena</a:t>
            </a:r>
            <a:r>
              <a:rPr lang="en-US" altLang="en-US" baseline="0" dirty="0"/>
              <a:t> IUD placed under sedation.</a:t>
            </a:r>
          </a:p>
          <a:p>
            <a:r>
              <a:rPr lang="en-US" altLang="en-US" baseline="0" dirty="0"/>
              <a:t>This choice was safe for her, extremely effective as contraception, and very likely to help with her anemia by reducing or eliminating bleeding</a:t>
            </a:r>
            <a:endParaRPr lang="en-US" altLang="en-US" dirty="0"/>
          </a:p>
        </p:txBody>
      </p:sp>
    </p:spTree>
    <p:extLst>
      <p:ext uri="{BB962C8B-B14F-4D97-AF65-F5344CB8AC3E}">
        <p14:creationId xmlns:p14="http://schemas.microsoft.com/office/powerpoint/2010/main" val="7084719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98D62-B45A-744B-ABD8-DE24AC80EF2C}" type="slidenum">
              <a:rPr lang="en-US" smtClean="0"/>
              <a:t>40</a:t>
            </a:fld>
            <a:endParaRPr lang="en-US"/>
          </a:p>
        </p:txBody>
      </p:sp>
    </p:spTree>
    <p:extLst>
      <p:ext uri="{BB962C8B-B14F-4D97-AF65-F5344CB8AC3E}">
        <p14:creationId xmlns:p14="http://schemas.microsoft.com/office/powerpoint/2010/main" val="18103761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many options exist…</a:t>
            </a:r>
          </a:p>
        </p:txBody>
      </p:sp>
      <p:sp>
        <p:nvSpPr>
          <p:cNvPr id="4" name="Slide Number Placeholder 3"/>
          <p:cNvSpPr>
            <a:spLocks noGrp="1"/>
          </p:cNvSpPr>
          <p:nvPr>
            <p:ph type="sldNum" sz="quarter" idx="10"/>
          </p:nvPr>
        </p:nvSpPr>
        <p:spPr/>
        <p:txBody>
          <a:bodyPr/>
          <a:lstStyle/>
          <a:p>
            <a:fld id="{1EE98D62-B45A-744B-ABD8-DE24AC80EF2C}" type="slidenum">
              <a:rPr lang="en-US" smtClean="0"/>
              <a:t>44</a:t>
            </a:fld>
            <a:endParaRPr lang="en-US"/>
          </a:p>
        </p:txBody>
      </p:sp>
    </p:spTree>
    <p:extLst>
      <p:ext uri="{BB962C8B-B14F-4D97-AF65-F5344CB8AC3E}">
        <p14:creationId xmlns:p14="http://schemas.microsoft.com/office/powerpoint/2010/main" val="977415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E98D62-B45A-744B-ABD8-DE24AC80EF2C}" type="slidenum">
              <a:rPr lang="en-US" smtClean="0"/>
              <a:t>5</a:t>
            </a:fld>
            <a:endParaRPr lang="en-US"/>
          </a:p>
        </p:txBody>
      </p:sp>
    </p:spTree>
    <p:extLst>
      <p:ext uri="{BB962C8B-B14F-4D97-AF65-F5344CB8AC3E}">
        <p14:creationId xmlns:p14="http://schemas.microsoft.com/office/powerpoint/2010/main" val="613126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most famous building</a:t>
            </a:r>
            <a:r>
              <a:rPr lang="en-US" baseline="0" dirty="0"/>
              <a:t> at the University of Virginia. The University of VA is located in Charlottesville, VA. I hope you all will come and visit and see it in person because it is a very beautiful place</a:t>
            </a:r>
            <a:endParaRPr lang="en-US" dirty="0"/>
          </a:p>
        </p:txBody>
      </p:sp>
      <p:sp>
        <p:nvSpPr>
          <p:cNvPr id="4" name="Slide Number Placeholder 3"/>
          <p:cNvSpPr>
            <a:spLocks noGrp="1"/>
          </p:cNvSpPr>
          <p:nvPr>
            <p:ph type="sldNum" sz="quarter" idx="10"/>
          </p:nvPr>
        </p:nvSpPr>
        <p:spPr/>
        <p:txBody>
          <a:bodyPr/>
          <a:lstStyle/>
          <a:p>
            <a:fld id="{1EE98D62-B45A-744B-ABD8-DE24AC80EF2C}" type="slidenum">
              <a:rPr lang="en-US" smtClean="0"/>
              <a:t>46</a:t>
            </a:fld>
            <a:endParaRPr lang="en-US"/>
          </a:p>
        </p:txBody>
      </p:sp>
    </p:spTree>
    <p:extLst>
      <p:ext uri="{BB962C8B-B14F-4D97-AF65-F5344CB8AC3E}">
        <p14:creationId xmlns:p14="http://schemas.microsoft.com/office/powerpoint/2010/main" val="38328443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806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33115943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a:t>
            </a:r>
            <a:r>
              <a:rPr lang="en-US" baseline="0" dirty="0"/>
              <a:t> we explain the magnitude of the risks of using hormones to patients? Patients come to see us and often ask about side effects. </a:t>
            </a:r>
            <a:r>
              <a:rPr lang="en-US" dirty="0"/>
              <a:t>One strategy to try is to use what’s called a “risk ladder” in which you compare the absolute risk of being harmed by birth control to other known risks. For those of us who have patients who think about worst case scenarios, I think this is very helpful.</a:t>
            </a:r>
          </a:p>
          <a:p>
            <a:endParaRPr lang="en-US" baseline="0" dirty="0"/>
          </a:p>
          <a:p>
            <a:r>
              <a:rPr lang="en-US" dirty="0"/>
              <a:t>It’s true that starting estrogen containing birth control may triple the risk of blood clot, but i</a:t>
            </a:r>
            <a:r>
              <a:rPr lang="en-US" baseline="0" dirty="0"/>
              <a:t>n terms of the absolute magnitude of risks The risk of a healthy young woman who starts birth control experiencing a blood clot that causes her death is 2</a:t>
            </a:r>
            <a:r>
              <a:rPr lang="en-US" dirty="0"/>
              <a:t> in a million</a:t>
            </a:r>
            <a:r>
              <a:rPr lang="en-US" b="1" dirty="0"/>
              <a:t>, so it’s eight times more likely she will be hit by an airplane crashing into her home.</a:t>
            </a:r>
            <a:endParaRPr lang="en-US" b="1" baseline="0" dirty="0"/>
          </a:p>
          <a:p>
            <a:endParaRPr lang="en-US" dirty="0"/>
          </a:p>
          <a:p>
            <a:r>
              <a:rPr lang="en-US" dirty="0"/>
              <a:t>Another way of communicating this risk is to say that it’s “minimal”.</a:t>
            </a:r>
          </a:p>
          <a:p>
            <a:endParaRPr lang="en-US" dirty="0"/>
          </a:p>
          <a:p>
            <a:endParaRPr lang="en-US" dirty="0"/>
          </a:p>
          <a:p>
            <a:r>
              <a:rPr lang="en-US" baseline="0" dirty="0"/>
              <a:t>The risk of a healthy young woman who starts</a:t>
            </a:r>
            <a:r>
              <a:rPr lang="en-US" dirty="0"/>
              <a:t> birth control experiencing a blood clot, but one that does not cause her death is about</a:t>
            </a:r>
            <a:r>
              <a:rPr lang="en-US" baseline="0" dirty="0"/>
              <a:t> 1 in 10,000, so</a:t>
            </a:r>
            <a:r>
              <a:rPr lang="en-US" dirty="0"/>
              <a:t> on the order of death by accident at home.</a:t>
            </a:r>
            <a:endParaRPr lang="en-US" baseline="0" dirty="0"/>
          </a:p>
          <a:p>
            <a:r>
              <a:rPr lang="en-US" baseline="0" dirty="0"/>
              <a:t>It’s worth pointing out that death by an accident at home is a much greater (280 times greater) risk than dying of a blood clot due to OCPs.</a:t>
            </a:r>
          </a:p>
          <a:p>
            <a:endParaRPr lang="en-US" dirty="0"/>
          </a:p>
        </p:txBody>
      </p:sp>
      <p:sp>
        <p:nvSpPr>
          <p:cNvPr id="4" name="Slide Number Placeholder 3"/>
          <p:cNvSpPr>
            <a:spLocks noGrp="1"/>
          </p:cNvSpPr>
          <p:nvPr>
            <p:ph type="sldNum" sz="quarter" idx="10"/>
          </p:nvPr>
        </p:nvSpPr>
        <p:spPr/>
        <p:txBody>
          <a:bodyPr/>
          <a:lstStyle/>
          <a:p>
            <a:pPr>
              <a:defRPr/>
            </a:pPr>
            <a:fld id="{2FAAED1D-2892-784B-A923-711B700E405A}" type="slidenum">
              <a:rPr lang="en-US" smtClean="0"/>
              <a:pPr>
                <a:defRPr/>
              </a:pPr>
              <a:t>52</a:t>
            </a:fld>
            <a:endParaRPr lang="en-US"/>
          </a:p>
        </p:txBody>
      </p:sp>
    </p:spTree>
    <p:extLst>
      <p:ext uri="{BB962C8B-B14F-4D97-AF65-F5344CB8AC3E}">
        <p14:creationId xmlns:p14="http://schemas.microsoft.com/office/powerpoint/2010/main" val="41587298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00000"/>
              </a:lnSpc>
              <a:defRPr/>
            </a:pPr>
            <a:r>
              <a:rPr lang="en-US" u="sng" dirty="0">
                <a:latin typeface="+mn-lt"/>
                <a:cs typeface="Calibri"/>
              </a:rPr>
              <a:t>This is the graph I think</a:t>
            </a:r>
            <a:r>
              <a:rPr lang="en-US" u="sng" baseline="0" dirty="0">
                <a:latin typeface="+mn-lt"/>
                <a:cs typeface="Calibri"/>
              </a:rPr>
              <a:t> of every time I think of Depo Provera, which is the reason it has a </a:t>
            </a:r>
            <a:r>
              <a:rPr lang="en-US" u="sng" dirty="0">
                <a:latin typeface="+mn-lt"/>
                <a:cs typeface="Calibri"/>
              </a:rPr>
              <a:t>Black box warning. Here you can see a small</a:t>
            </a:r>
            <a:r>
              <a:rPr lang="en-US" u="sng" baseline="0" dirty="0">
                <a:latin typeface="+mn-lt"/>
                <a:cs typeface="Calibri"/>
              </a:rPr>
              <a:t> study of teenaged girls bone density over a year. You can see in the control group, the bone density goes up, as it does for Norplant (the old version of </a:t>
            </a:r>
            <a:r>
              <a:rPr lang="en-US" u="sng" baseline="0" dirty="0" err="1">
                <a:latin typeface="+mn-lt"/>
                <a:cs typeface="Calibri"/>
              </a:rPr>
              <a:t>Nexplanon</a:t>
            </a:r>
            <a:r>
              <a:rPr lang="en-US" u="sng" baseline="0" dirty="0">
                <a:latin typeface="+mn-lt"/>
                <a:cs typeface="Calibri"/>
              </a:rPr>
              <a:t>) and oral contraceptives. However </a:t>
            </a:r>
            <a:r>
              <a:rPr lang="en-US" dirty="0">
                <a:latin typeface="+mn-lt"/>
                <a:cs typeface="Calibri"/>
              </a:rPr>
              <a:t> -the low estrogen levels induced by Depo seem to lead </a:t>
            </a:r>
            <a:r>
              <a:rPr lang="en-US" dirty="0" err="1">
                <a:latin typeface="+mn-lt"/>
                <a:cs typeface="Calibri"/>
              </a:rPr>
              <a:t>toloss</a:t>
            </a:r>
            <a:r>
              <a:rPr lang="en-US" dirty="0">
                <a:latin typeface="+mn-lt"/>
                <a:cs typeface="Calibri"/>
              </a:rPr>
              <a:t> of bone density. OF</a:t>
            </a:r>
            <a:r>
              <a:rPr lang="en-US" baseline="0" dirty="0">
                <a:latin typeface="+mn-lt"/>
                <a:cs typeface="Calibri"/>
              </a:rPr>
              <a:t> NOTE, this is</a:t>
            </a:r>
            <a:r>
              <a:rPr lang="en-US" dirty="0">
                <a:latin typeface="+mn-lt"/>
                <a:cs typeface="Calibri"/>
              </a:rPr>
              <a:t> less bone loss than occurs with pregnancy, and we now</a:t>
            </a:r>
            <a:r>
              <a:rPr lang="en-US" baseline="0" dirty="0">
                <a:latin typeface="+mn-lt"/>
                <a:cs typeface="Calibri"/>
              </a:rPr>
              <a:t> think it is </a:t>
            </a:r>
            <a:r>
              <a:rPr lang="en-US" dirty="0">
                <a:latin typeface="+mn-lt"/>
                <a:cs typeface="Calibri"/>
              </a:rPr>
              <a:t>mostly reversible</a:t>
            </a:r>
            <a:r>
              <a:rPr lang="en-US" baseline="0" dirty="0">
                <a:latin typeface="+mn-lt"/>
                <a:cs typeface="Calibri"/>
              </a:rPr>
              <a:t> if used for 2 years or less, but this is what makes Depo use controversial for younger girls at a time when they should have peak bone mass accrual.</a:t>
            </a:r>
            <a:endParaRPr lang="en-US" dirty="0">
              <a:latin typeface="+mn-lt"/>
              <a:cs typeface="Calibri"/>
            </a:endParaRPr>
          </a:p>
          <a:p>
            <a:pPr eaLnBrk="1" hangingPunct="1">
              <a:lnSpc>
                <a:spcPct val="100000"/>
              </a:lnSpc>
              <a:defRPr/>
            </a:pPr>
            <a:r>
              <a:rPr lang="en-US" dirty="0">
                <a:latin typeface="+mn-lt"/>
                <a:cs typeface="Calibri"/>
              </a:rPr>
              <a:t>If you think you have a patient who really</a:t>
            </a:r>
            <a:r>
              <a:rPr lang="en-US" baseline="0" dirty="0">
                <a:latin typeface="+mn-lt"/>
                <a:cs typeface="Calibri"/>
              </a:rPr>
              <a:t> would benefit from using it for a prolonged period, </a:t>
            </a:r>
            <a:r>
              <a:rPr lang="en-US" dirty="0">
                <a:latin typeface="+mn-lt"/>
                <a:cs typeface="Calibri"/>
              </a:rPr>
              <a:t>Consider getting a baseline</a:t>
            </a:r>
            <a:r>
              <a:rPr lang="en-US" baseline="0" dirty="0">
                <a:latin typeface="+mn-lt"/>
                <a:cs typeface="Calibri"/>
              </a:rPr>
              <a:t> </a:t>
            </a:r>
            <a:r>
              <a:rPr lang="en-US" dirty="0">
                <a:latin typeface="+mn-lt"/>
                <a:cs typeface="Calibri"/>
              </a:rPr>
              <a:t>DXA</a:t>
            </a:r>
            <a:r>
              <a:rPr lang="en-US" baseline="0" dirty="0">
                <a:latin typeface="+mn-lt"/>
                <a:cs typeface="Calibri"/>
              </a:rPr>
              <a:t> and advise them</a:t>
            </a:r>
            <a:r>
              <a:rPr lang="en-US" dirty="0">
                <a:latin typeface="+mn-lt"/>
                <a:cs typeface="Calibri"/>
              </a:rPr>
              <a:t> to</a:t>
            </a:r>
            <a:r>
              <a:rPr lang="en-US" baseline="0" dirty="0">
                <a:latin typeface="+mn-lt"/>
                <a:cs typeface="Calibri"/>
              </a:rPr>
              <a:t> participate in </a:t>
            </a:r>
            <a:r>
              <a:rPr lang="en-US" dirty="0">
                <a:latin typeface="+mn-lt"/>
                <a:cs typeface="Calibri"/>
              </a:rPr>
              <a:t>weight bearing exercise,</a:t>
            </a:r>
            <a:r>
              <a:rPr lang="en-US" baseline="0" dirty="0">
                <a:latin typeface="+mn-lt"/>
                <a:cs typeface="Calibri"/>
              </a:rPr>
              <a:t> consider checking their vitamin D level.</a:t>
            </a:r>
            <a:endParaRPr lang="en-US"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1EE98D62-B45A-744B-ABD8-DE24AC80EF2C}" type="slidenum">
              <a:rPr lang="en-US" smtClean="0"/>
              <a:t>53</a:t>
            </a:fld>
            <a:endParaRPr lang="en-US"/>
          </a:p>
        </p:txBody>
      </p:sp>
    </p:spTree>
    <p:extLst>
      <p:ext uri="{BB962C8B-B14F-4D97-AF65-F5344CB8AC3E}">
        <p14:creationId xmlns:p14="http://schemas.microsoft.com/office/powerpoint/2010/main" val="177164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08D361-05FD-4145-B53E-26C2AB7C157E}" type="slidenum">
              <a:rPr lang="en-US" smtClean="0"/>
              <a:t>6</a:t>
            </a:fld>
            <a:endParaRPr lang="en-US"/>
          </a:p>
        </p:txBody>
      </p:sp>
    </p:spTree>
    <p:extLst>
      <p:ext uri="{BB962C8B-B14F-4D97-AF65-F5344CB8AC3E}">
        <p14:creationId xmlns:p14="http://schemas.microsoft.com/office/powerpoint/2010/main" val="3027038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32.2 days in first gynecologic year</a:t>
            </a:r>
          </a:p>
          <a:p>
            <a:endParaRPr lang="en-US" dirty="0"/>
          </a:p>
        </p:txBody>
      </p:sp>
      <p:sp>
        <p:nvSpPr>
          <p:cNvPr id="4" name="Slide Number Placeholder 3"/>
          <p:cNvSpPr>
            <a:spLocks noGrp="1"/>
          </p:cNvSpPr>
          <p:nvPr>
            <p:ph type="sldNum" sz="quarter" idx="10"/>
          </p:nvPr>
        </p:nvSpPr>
        <p:spPr/>
        <p:txBody>
          <a:bodyPr/>
          <a:lstStyle/>
          <a:p>
            <a:fld id="{9354230C-D37F-4F17-B4CA-753B05AB9BE6}" type="slidenum">
              <a:rPr lang="en-US" smtClean="0"/>
              <a:t>7</a:t>
            </a:fld>
            <a:endParaRPr lang="en-US"/>
          </a:p>
        </p:txBody>
      </p:sp>
    </p:spTree>
    <p:extLst>
      <p:ext uri="{BB962C8B-B14F-4D97-AF65-F5344CB8AC3E}">
        <p14:creationId xmlns:p14="http://schemas.microsoft.com/office/powerpoint/2010/main" val="2046569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98D62-B45A-744B-ABD8-DE24AC80EF2C}" type="slidenum">
              <a:rPr lang="en-US" smtClean="0"/>
              <a:t>8</a:t>
            </a:fld>
            <a:endParaRPr lang="en-US"/>
          </a:p>
        </p:txBody>
      </p:sp>
    </p:spTree>
    <p:extLst>
      <p:ext uri="{BB962C8B-B14F-4D97-AF65-F5344CB8AC3E}">
        <p14:creationId xmlns:p14="http://schemas.microsoft.com/office/powerpoint/2010/main" val="2908421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98D62-B45A-744B-ABD8-DE24AC80EF2C}" type="slidenum">
              <a:rPr lang="en-US" smtClean="0"/>
              <a:t>9</a:t>
            </a:fld>
            <a:endParaRPr lang="en-US"/>
          </a:p>
        </p:txBody>
      </p:sp>
    </p:spTree>
    <p:extLst>
      <p:ext uri="{BB962C8B-B14F-4D97-AF65-F5344CB8AC3E}">
        <p14:creationId xmlns:p14="http://schemas.microsoft.com/office/powerpoint/2010/main" val="4048968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I’d like to do today is to talk about</a:t>
            </a:r>
            <a:r>
              <a:rPr lang="en-US" baseline="0" dirty="0"/>
              <a:t> a framework by which you might try to figure out both what is SAFE for these patients and what they might PREFER.</a:t>
            </a:r>
          </a:p>
          <a:p>
            <a:r>
              <a:rPr lang="en-US" baseline="0" dirty="0"/>
              <a:t>There’s not always a clear answer to what the right choice is, and the right choice may change over time.</a:t>
            </a:r>
          </a:p>
          <a:p>
            <a:r>
              <a:rPr lang="en-US" baseline="0" dirty="0"/>
              <a:t>In order to figure out how to help, we need to go back for a moment and think about menstrual physiology.</a:t>
            </a:r>
            <a:endParaRPr lang="en-US" dirty="0"/>
          </a:p>
        </p:txBody>
      </p:sp>
      <p:sp>
        <p:nvSpPr>
          <p:cNvPr id="4" name="Slide Number Placeholder 3"/>
          <p:cNvSpPr>
            <a:spLocks noGrp="1"/>
          </p:cNvSpPr>
          <p:nvPr>
            <p:ph type="sldNum" sz="quarter" idx="10"/>
          </p:nvPr>
        </p:nvSpPr>
        <p:spPr/>
        <p:txBody>
          <a:bodyPr/>
          <a:lstStyle/>
          <a:p>
            <a:fld id="{1EE98D62-B45A-744B-ABD8-DE24AC80EF2C}" type="slidenum">
              <a:rPr lang="en-US" smtClean="0"/>
              <a:t>11</a:t>
            </a:fld>
            <a:endParaRPr lang="en-US"/>
          </a:p>
        </p:txBody>
      </p:sp>
    </p:spTree>
    <p:extLst>
      <p:ext uri="{BB962C8B-B14F-4D97-AF65-F5344CB8AC3E}">
        <p14:creationId xmlns:p14="http://schemas.microsoft.com/office/powerpoint/2010/main" val="665639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970795" y="1011248"/>
            <a:ext cx="10683321" cy="1143000"/>
          </a:xfrm>
          <a:prstGeom prst="rect">
            <a:avLst/>
          </a:prstGeom>
        </p:spPr>
        <p:txBody>
          <a:bodyPr anchor="ctr" anchorCtr="0"/>
          <a:lstStyle>
            <a:lvl1pPr>
              <a:defRPr b="1" i="0" cap="none" baseline="0"/>
            </a:lvl1pPr>
          </a:lstStyle>
          <a:p>
            <a:r>
              <a:rPr lang="en-US" dirty="0"/>
              <a:t>Click to edit Master title style</a:t>
            </a:r>
          </a:p>
        </p:txBody>
      </p:sp>
      <p:sp>
        <p:nvSpPr>
          <p:cNvPr id="6" name="Content Placeholder 2"/>
          <p:cNvSpPr>
            <a:spLocks noGrp="1"/>
          </p:cNvSpPr>
          <p:nvPr>
            <p:ph idx="1"/>
          </p:nvPr>
        </p:nvSpPr>
        <p:spPr>
          <a:xfrm>
            <a:off x="970796" y="2154249"/>
            <a:ext cx="10683320" cy="482731"/>
          </a:xfrm>
          <a:prstGeom prst="rect">
            <a:avLst/>
          </a:prstGeom>
        </p:spPr>
        <p:txBody>
          <a:bodyPr>
            <a:noAutofit/>
          </a:bodyPr>
          <a:lstStyle>
            <a:lvl1pPr>
              <a:lnSpc>
                <a:spcPts val="1935"/>
              </a:lnSpc>
              <a:defRPr cap="none" baseline="0"/>
            </a:lvl1pPr>
          </a:lstStyle>
          <a:p>
            <a:pPr lvl="0"/>
            <a:r>
              <a:rPr lang="en-US" dirty="0"/>
              <a:t>Click to edit Master text styles</a:t>
            </a:r>
          </a:p>
        </p:txBody>
      </p:sp>
      <p:sp>
        <p:nvSpPr>
          <p:cNvPr id="7" name="Text Placeholder 15"/>
          <p:cNvSpPr>
            <a:spLocks noGrp="1"/>
          </p:cNvSpPr>
          <p:nvPr>
            <p:ph type="body" sz="quarter" idx="10"/>
          </p:nvPr>
        </p:nvSpPr>
        <p:spPr>
          <a:xfrm>
            <a:off x="970372" y="2617647"/>
            <a:ext cx="10683744" cy="3146425"/>
          </a:xfrm>
          <a:prstGeom prst="rect">
            <a:avLst/>
          </a:prstGeom>
        </p:spPr>
        <p:txBody>
          <a:bodyPr anchor="t" anchorCtr="0">
            <a:noAutofit/>
          </a:bodyPr>
          <a:lstStyle>
            <a:lvl1pPr>
              <a:lnSpc>
                <a:spcPts val="1320"/>
              </a:lnSpc>
              <a:defRPr sz="1350" b="0" i="0" cap="none" baseline="0">
                <a:solidFill>
                  <a:schemeClr val="bg2"/>
                </a:solidFill>
                <a:latin typeface="Georgia" panose="02040502050405020303" pitchFamily="18" charset="0"/>
                <a:ea typeface="Georgia" panose="02040502050405020303" pitchFamily="18" charset="0"/>
                <a:cs typeface="Arial" panose="020B0604020202020204" pitchFamily="34" charset="0"/>
              </a:defRPr>
            </a:lvl1pPr>
            <a:lvl2pPr>
              <a:lnSpc>
                <a:spcPts val="1320"/>
              </a:lnSpc>
              <a:defRPr sz="1350" b="0" i="0" cap="none" baseline="0">
                <a:solidFill>
                  <a:schemeClr val="bg2"/>
                </a:solidFill>
                <a:latin typeface="Georgia" panose="02040502050405020303" pitchFamily="18" charset="0"/>
                <a:ea typeface="Georgia" panose="02040502050405020303" pitchFamily="18" charset="0"/>
                <a:cs typeface="Arial" panose="020B0604020202020204" pitchFamily="34" charset="0"/>
              </a:defRPr>
            </a:lvl2pPr>
            <a:lvl3pPr>
              <a:lnSpc>
                <a:spcPts val="1320"/>
              </a:lnSpc>
              <a:defRPr sz="1350" b="0" i="0" cap="none" baseline="0">
                <a:solidFill>
                  <a:schemeClr val="bg2"/>
                </a:solidFill>
                <a:latin typeface="Georgia" panose="02040502050405020303" pitchFamily="18" charset="0"/>
                <a:ea typeface="Georgia" panose="02040502050405020303" pitchFamily="18" charset="0"/>
                <a:cs typeface="Arial" panose="020B0604020202020204" pitchFamily="34" charset="0"/>
              </a:defRPr>
            </a:lvl3pPr>
            <a:lvl4pPr>
              <a:lnSpc>
                <a:spcPts val="1320"/>
              </a:lnSpc>
              <a:defRPr sz="1350" b="0" i="0" cap="none" baseline="0">
                <a:solidFill>
                  <a:schemeClr val="bg2"/>
                </a:solidFill>
                <a:latin typeface="Georgia" panose="02040502050405020303" pitchFamily="18" charset="0"/>
                <a:ea typeface="Georgia" panose="02040502050405020303" pitchFamily="18" charset="0"/>
                <a:cs typeface="Arial" panose="020B0604020202020204" pitchFamily="34" charset="0"/>
              </a:defRPr>
            </a:lvl4pPr>
            <a:lvl5pPr>
              <a:lnSpc>
                <a:spcPts val="1320"/>
              </a:lnSpc>
              <a:defRPr sz="1350" b="0" i="0" cap="none" baseline="0">
                <a:solidFill>
                  <a:schemeClr val="bg2"/>
                </a:solidFill>
                <a:latin typeface="Georgia" panose="02040502050405020303" pitchFamily="18" charset="0"/>
                <a:ea typeface="Georgia" panose="02040502050405020303" pitchFamily="18"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970795" y="1011248"/>
            <a:ext cx="10683321" cy="1143000"/>
          </a:xfrm>
          <a:prstGeom prst="rect">
            <a:avLst/>
          </a:prstGeom>
        </p:spPr>
        <p:txBody>
          <a:bodyPr anchor="ctr" anchorCtr="0"/>
          <a:lstStyle>
            <a:lvl1pPr>
              <a:defRPr b="1" i="0" cap="none" baseline="0"/>
            </a:lvl1pPr>
          </a:lstStyle>
          <a:p>
            <a:r>
              <a:rPr lang="en-US" dirty="0"/>
              <a:t>Click to edit Master title style</a:t>
            </a:r>
          </a:p>
        </p:txBody>
      </p:sp>
      <p:sp>
        <p:nvSpPr>
          <p:cNvPr id="6" name="Content Placeholder 2"/>
          <p:cNvSpPr>
            <a:spLocks noGrp="1"/>
          </p:cNvSpPr>
          <p:nvPr>
            <p:ph idx="1"/>
          </p:nvPr>
        </p:nvSpPr>
        <p:spPr>
          <a:xfrm>
            <a:off x="970796" y="2154249"/>
            <a:ext cx="10683320" cy="482731"/>
          </a:xfrm>
          <a:prstGeom prst="rect">
            <a:avLst/>
          </a:prstGeom>
        </p:spPr>
        <p:txBody>
          <a:bodyPr>
            <a:noAutofit/>
          </a:bodyPr>
          <a:lstStyle>
            <a:lvl1pPr>
              <a:lnSpc>
                <a:spcPts val="1935"/>
              </a:lnSpc>
              <a:defRPr cap="none" baseline="0"/>
            </a:lvl1pPr>
          </a:lstStyle>
          <a:p>
            <a:pPr lvl="0"/>
            <a:r>
              <a:rPr lang="en-US" dirty="0"/>
              <a:t>Click to edit Master text styles</a:t>
            </a:r>
          </a:p>
        </p:txBody>
      </p:sp>
      <p:sp>
        <p:nvSpPr>
          <p:cNvPr id="8" name="Text Placeholder 15"/>
          <p:cNvSpPr>
            <a:spLocks noGrp="1"/>
          </p:cNvSpPr>
          <p:nvPr>
            <p:ph type="body" sz="quarter" idx="11"/>
          </p:nvPr>
        </p:nvSpPr>
        <p:spPr>
          <a:xfrm>
            <a:off x="950385" y="2613003"/>
            <a:ext cx="10703732" cy="3146425"/>
          </a:xfrm>
        </p:spPr>
        <p:txBody>
          <a:bodyPr anchor="t" anchorCtr="0">
            <a:noAutofit/>
          </a:bodyPr>
          <a:lstStyle>
            <a:lvl1pPr>
              <a:lnSpc>
                <a:spcPts val="1320"/>
              </a:lnSpc>
              <a:defRPr sz="1350" b="0" i="0" cap="none">
                <a:solidFill>
                  <a:schemeClr val="accent2"/>
                </a:solidFill>
                <a:latin typeface="Georgia" panose="02040502050405020303" pitchFamily="18" charset="0"/>
                <a:ea typeface="Georgia" panose="02040502050405020303" pitchFamily="18" charset="0"/>
                <a:cs typeface="Arial" panose="020B0604020202020204" pitchFamily="34" charset="0"/>
              </a:defRPr>
            </a:lvl1pPr>
            <a:lvl2pPr>
              <a:lnSpc>
                <a:spcPts val="1320"/>
              </a:lnSpc>
              <a:defRPr sz="1350" b="0" i="0" cap="none">
                <a:solidFill>
                  <a:schemeClr val="accent2"/>
                </a:solidFill>
                <a:latin typeface="Georgia" panose="02040502050405020303" pitchFamily="18" charset="0"/>
                <a:ea typeface="Georgia" panose="02040502050405020303" pitchFamily="18" charset="0"/>
                <a:cs typeface="Arial" panose="020B0604020202020204" pitchFamily="34" charset="0"/>
              </a:defRPr>
            </a:lvl2pPr>
            <a:lvl3pPr>
              <a:lnSpc>
                <a:spcPts val="1320"/>
              </a:lnSpc>
              <a:defRPr sz="1350" b="0" i="0" cap="none">
                <a:solidFill>
                  <a:schemeClr val="accent2"/>
                </a:solidFill>
                <a:latin typeface="Georgia" panose="02040502050405020303" pitchFamily="18" charset="0"/>
                <a:ea typeface="Georgia" panose="02040502050405020303" pitchFamily="18" charset="0"/>
                <a:cs typeface="Arial" panose="020B0604020202020204" pitchFamily="34" charset="0"/>
              </a:defRPr>
            </a:lvl3pPr>
            <a:lvl4pPr>
              <a:lnSpc>
                <a:spcPts val="1320"/>
              </a:lnSpc>
              <a:defRPr sz="1350" b="0" i="0" cap="none">
                <a:solidFill>
                  <a:schemeClr val="accent2"/>
                </a:solidFill>
                <a:latin typeface="Georgia" panose="02040502050405020303" pitchFamily="18" charset="0"/>
                <a:ea typeface="Georgia" panose="02040502050405020303" pitchFamily="18" charset="0"/>
                <a:cs typeface="Arial" panose="020B0604020202020204" pitchFamily="34" charset="0"/>
              </a:defRPr>
            </a:lvl4pPr>
            <a:lvl5pPr>
              <a:lnSpc>
                <a:spcPts val="1320"/>
              </a:lnSpc>
              <a:defRPr sz="1350" b="0" i="0" cap="none">
                <a:solidFill>
                  <a:schemeClr val="accent2"/>
                </a:solidFill>
                <a:latin typeface="Georgia" panose="02040502050405020303" pitchFamily="18" charset="0"/>
                <a:ea typeface="Georgia" panose="02040502050405020303" pitchFamily="18"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970795" y="1011248"/>
            <a:ext cx="10683321" cy="1143000"/>
          </a:xfrm>
          <a:prstGeom prst="rect">
            <a:avLst/>
          </a:prstGeom>
        </p:spPr>
        <p:txBody>
          <a:bodyPr anchor="ctr" anchorCtr="0"/>
          <a:lstStyle>
            <a:lvl1pPr>
              <a:defRPr b="1" i="0" cap="none" baseline="0">
                <a:latin typeface="Georgia" panose="02040502050405020303" pitchFamily="18" charset="0"/>
                <a:cs typeface="Arial" panose="020B0604020202020204" pitchFamily="34" charset="0"/>
              </a:defRPr>
            </a:lvl1pPr>
          </a:lstStyle>
          <a:p>
            <a:r>
              <a:rPr lang="en-US" dirty="0"/>
              <a:t>Click to edit Master title style</a:t>
            </a:r>
          </a:p>
        </p:txBody>
      </p:sp>
      <p:sp>
        <p:nvSpPr>
          <p:cNvPr id="6" name="Content Placeholder 2"/>
          <p:cNvSpPr>
            <a:spLocks noGrp="1"/>
          </p:cNvSpPr>
          <p:nvPr>
            <p:ph idx="1"/>
          </p:nvPr>
        </p:nvSpPr>
        <p:spPr>
          <a:xfrm>
            <a:off x="970796" y="2154249"/>
            <a:ext cx="10683320" cy="482731"/>
          </a:xfrm>
          <a:prstGeom prst="rect">
            <a:avLst/>
          </a:prstGeom>
        </p:spPr>
        <p:txBody>
          <a:bodyPr>
            <a:noAutofit/>
          </a:bodyPr>
          <a:lstStyle>
            <a:lvl1pPr>
              <a:lnSpc>
                <a:spcPts val="1935"/>
              </a:lnSpc>
              <a:defRPr cap="none" baseline="0"/>
            </a:lvl1pPr>
          </a:lstStyle>
          <a:p>
            <a:pPr lvl="0"/>
            <a:r>
              <a:rPr lang="en-US" dirty="0"/>
              <a:t>Click to edit Master text styles</a:t>
            </a:r>
          </a:p>
        </p:txBody>
      </p:sp>
      <p:sp>
        <p:nvSpPr>
          <p:cNvPr id="8" name="Text Placeholder 15"/>
          <p:cNvSpPr>
            <a:spLocks noGrp="1"/>
          </p:cNvSpPr>
          <p:nvPr>
            <p:ph type="body" sz="quarter" idx="11"/>
          </p:nvPr>
        </p:nvSpPr>
        <p:spPr>
          <a:xfrm>
            <a:off x="950385" y="2613003"/>
            <a:ext cx="10703732" cy="3146425"/>
          </a:xfrm>
        </p:spPr>
        <p:txBody>
          <a:bodyPr anchor="t" anchorCtr="0">
            <a:noAutofit/>
          </a:bodyPr>
          <a:lstStyle>
            <a:lvl1pPr>
              <a:lnSpc>
                <a:spcPts val="1320"/>
              </a:lnSpc>
              <a:defRPr sz="1350" b="0" i="0" cap="none" baseline="0">
                <a:solidFill>
                  <a:schemeClr val="accent1"/>
                </a:solidFill>
                <a:latin typeface="Georgia" panose="02040502050405020303" pitchFamily="18" charset="0"/>
                <a:ea typeface="Georgia" panose="02040502050405020303" pitchFamily="18" charset="0"/>
                <a:cs typeface="Arial" panose="020B0604020202020204" pitchFamily="34" charset="0"/>
              </a:defRPr>
            </a:lvl1pPr>
            <a:lvl2pPr>
              <a:lnSpc>
                <a:spcPts val="1320"/>
              </a:lnSpc>
              <a:defRPr sz="1350" b="0" i="0" cap="none" baseline="0">
                <a:solidFill>
                  <a:schemeClr val="accent1"/>
                </a:solidFill>
                <a:latin typeface="Georgia" panose="02040502050405020303" pitchFamily="18" charset="0"/>
                <a:ea typeface="Georgia" panose="02040502050405020303" pitchFamily="18" charset="0"/>
                <a:cs typeface="Arial" panose="020B0604020202020204" pitchFamily="34" charset="0"/>
              </a:defRPr>
            </a:lvl2pPr>
            <a:lvl3pPr>
              <a:lnSpc>
                <a:spcPts val="1320"/>
              </a:lnSpc>
              <a:defRPr sz="1350" b="0" i="0" cap="none" baseline="0">
                <a:solidFill>
                  <a:schemeClr val="accent1"/>
                </a:solidFill>
                <a:latin typeface="Georgia" panose="02040502050405020303" pitchFamily="18" charset="0"/>
                <a:ea typeface="Georgia" panose="02040502050405020303" pitchFamily="18" charset="0"/>
                <a:cs typeface="Arial" panose="020B0604020202020204" pitchFamily="34" charset="0"/>
              </a:defRPr>
            </a:lvl3pPr>
            <a:lvl4pPr>
              <a:lnSpc>
                <a:spcPts val="1320"/>
              </a:lnSpc>
              <a:defRPr sz="1350" b="0" i="0" cap="none" baseline="0">
                <a:solidFill>
                  <a:schemeClr val="accent1"/>
                </a:solidFill>
                <a:latin typeface="Georgia" panose="02040502050405020303" pitchFamily="18" charset="0"/>
                <a:ea typeface="Georgia" panose="02040502050405020303" pitchFamily="18" charset="0"/>
                <a:cs typeface="Arial" panose="020B0604020202020204" pitchFamily="34" charset="0"/>
              </a:defRPr>
            </a:lvl4pPr>
            <a:lvl5pPr>
              <a:lnSpc>
                <a:spcPts val="1320"/>
              </a:lnSpc>
              <a:defRPr sz="1350" b="0" i="0" cap="none" baseline="0">
                <a:solidFill>
                  <a:schemeClr val="accent1"/>
                </a:solidFill>
                <a:latin typeface="Georgia" panose="02040502050405020303" pitchFamily="18" charset="0"/>
                <a:ea typeface="Georgia" panose="02040502050405020303" pitchFamily="18"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970795" y="1011248"/>
            <a:ext cx="10683321" cy="1143000"/>
          </a:xfrm>
          <a:prstGeom prst="rect">
            <a:avLst/>
          </a:prstGeom>
        </p:spPr>
        <p:txBody>
          <a:bodyPr anchor="ctr" anchorCtr="0"/>
          <a:lstStyle>
            <a:lvl1pPr>
              <a:defRPr b="1" i="0" cap="none" baseline="0">
                <a:latin typeface="Georgia" panose="02040502050405020303" pitchFamily="18" charset="0"/>
                <a:cs typeface="Arial" panose="020B0604020202020204" pitchFamily="34" charset="0"/>
              </a:defRPr>
            </a:lvl1pPr>
          </a:lstStyle>
          <a:p>
            <a:r>
              <a:rPr lang="en-US" dirty="0"/>
              <a:t>Click to edit Master title style</a:t>
            </a:r>
          </a:p>
        </p:txBody>
      </p:sp>
      <p:sp>
        <p:nvSpPr>
          <p:cNvPr id="6" name="Content Placeholder 2"/>
          <p:cNvSpPr>
            <a:spLocks noGrp="1"/>
          </p:cNvSpPr>
          <p:nvPr>
            <p:ph idx="1"/>
          </p:nvPr>
        </p:nvSpPr>
        <p:spPr>
          <a:xfrm>
            <a:off x="970796" y="2154249"/>
            <a:ext cx="10683320" cy="482731"/>
          </a:xfrm>
          <a:prstGeom prst="rect">
            <a:avLst/>
          </a:prstGeom>
        </p:spPr>
        <p:txBody>
          <a:bodyPr>
            <a:noAutofit/>
          </a:bodyPr>
          <a:lstStyle>
            <a:lvl1pPr>
              <a:lnSpc>
                <a:spcPts val="1935"/>
              </a:lnSpc>
              <a:defRPr cap="none" baseline="0"/>
            </a:lvl1pPr>
          </a:lstStyle>
          <a:p>
            <a:pPr lvl="0"/>
            <a:r>
              <a:rPr lang="en-US" dirty="0"/>
              <a:t>Click to edit Master text styles</a:t>
            </a:r>
          </a:p>
        </p:txBody>
      </p:sp>
      <p:sp>
        <p:nvSpPr>
          <p:cNvPr id="8" name="Text Placeholder 15"/>
          <p:cNvSpPr>
            <a:spLocks noGrp="1"/>
          </p:cNvSpPr>
          <p:nvPr>
            <p:ph type="body" sz="quarter" idx="11"/>
          </p:nvPr>
        </p:nvSpPr>
        <p:spPr>
          <a:xfrm>
            <a:off x="950385" y="2613003"/>
            <a:ext cx="10703732" cy="3146425"/>
          </a:xfrm>
        </p:spPr>
        <p:txBody>
          <a:bodyPr anchor="t" anchorCtr="0">
            <a:noAutofit/>
          </a:bodyPr>
          <a:lstStyle>
            <a:lvl1pPr>
              <a:lnSpc>
                <a:spcPts val="1320"/>
              </a:lnSpc>
              <a:defRPr sz="1350" b="0" i="0" cap="none" baseline="0">
                <a:solidFill>
                  <a:schemeClr val="accent4"/>
                </a:solidFill>
                <a:latin typeface="Georgia" panose="02040502050405020303" pitchFamily="18" charset="0"/>
                <a:ea typeface="Georgia" panose="02040502050405020303" pitchFamily="18" charset="0"/>
                <a:cs typeface="Arial" panose="020B0604020202020204" pitchFamily="34" charset="0"/>
              </a:defRPr>
            </a:lvl1pPr>
            <a:lvl2pPr>
              <a:lnSpc>
                <a:spcPts val="1320"/>
              </a:lnSpc>
              <a:defRPr sz="1350" b="0" i="0" cap="none" baseline="0">
                <a:solidFill>
                  <a:schemeClr val="accent4"/>
                </a:solidFill>
                <a:latin typeface="Georgia" panose="02040502050405020303" pitchFamily="18" charset="0"/>
                <a:ea typeface="Georgia" panose="02040502050405020303" pitchFamily="18" charset="0"/>
                <a:cs typeface="Arial" panose="020B0604020202020204" pitchFamily="34" charset="0"/>
              </a:defRPr>
            </a:lvl2pPr>
            <a:lvl3pPr>
              <a:lnSpc>
                <a:spcPts val="1320"/>
              </a:lnSpc>
              <a:defRPr sz="1350" b="0" i="0" cap="none" baseline="0">
                <a:solidFill>
                  <a:schemeClr val="accent4"/>
                </a:solidFill>
                <a:latin typeface="Georgia" panose="02040502050405020303" pitchFamily="18" charset="0"/>
                <a:ea typeface="Georgia" panose="02040502050405020303" pitchFamily="18" charset="0"/>
                <a:cs typeface="Arial" panose="020B0604020202020204" pitchFamily="34" charset="0"/>
              </a:defRPr>
            </a:lvl3pPr>
            <a:lvl4pPr>
              <a:lnSpc>
                <a:spcPts val="1320"/>
              </a:lnSpc>
              <a:defRPr sz="1350" b="0" i="0" cap="none" baseline="0">
                <a:solidFill>
                  <a:schemeClr val="accent4"/>
                </a:solidFill>
                <a:latin typeface="Georgia" panose="02040502050405020303" pitchFamily="18" charset="0"/>
                <a:ea typeface="Georgia" panose="02040502050405020303" pitchFamily="18" charset="0"/>
                <a:cs typeface="Arial" panose="020B0604020202020204" pitchFamily="34" charset="0"/>
              </a:defRPr>
            </a:lvl4pPr>
            <a:lvl5pPr>
              <a:lnSpc>
                <a:spcPts val="1320"/>
              </a:lnSpc>
              <a:defRPr sz="1350" b="0" i="0" cap="none" baseline="0">
                <a:solidFill>
                  <a:schemeClr val="accent4"/>
                </a:solidFill>
                <a:latin typeface="Georgia" panose="02040502050405020303" pitchFamily="18" charset="0"/>
                <a:ea typeface="Georgia" panose="02040502050405020303" pitchFamily="18"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8243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535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970795" y="1011248"/>
            <a:ext cx="10683321" cy="1143000"/>
          </a:xfrm>
          <a:prstGeom prst="rect">
            <a:avLst/>
          </a:prstGeom>
        </p:spPr>
        <p:txBody>
          <a:bodyPr anchor="ctr" anchorCtr="0"/>
          <a:lstStyle>
            <a:lvl1pPr>
              <a:defRPr b="1" i="0" cap="none" baseline="0">
                <a:latin typeface="Georgia" panose="02040502050405020303" pitchFamily="18" charset="0"/>
                <a:cs typeface="Arial" panose="020B0604020202020204" pitchFamily="34" charset="0"/>
              </a:defRPr>
            </a:lvl1pPr>
          </a:lstStyle>
          <a:p>
            <a:r>
              <a:rPr lang="en-US" dirty="0"/>
              <a:t>Click to edit Master title style</a:t>
            </a:r>
          </a:p>
        </p:txBody>
      </p:sp>
      <p:sp>
        <p:nvSpPr>
          <p:cNvPr id="6" name="Content Placeholder 2"/>
          <p:cNvSpPr>
            <a:spLocks noGrp="1"/>
          </p:cNvSpPr>
          <p:nvPr>
            <p:ph idx="1"/>
          </p:nvPr>
        </p:nvSpPr>
        <p:spPr>
          <a:xfrm>
            <a:off x="970796" y="2154249"/>
            <a:ext cx="10683320" cy="482731"/>
          </a:xfrm>
          <a:prstGeom prst="rect">
            <a:avLst/>
          </a:prstGeom>
        </p:spPr>
        <p:txBody>
          <a:bodyPr>
            <a:noAutofit/>
          </a:bodyPr>
          <a:lstStyle>
            <a:lvl1pPr>
              <a:lnSpc>
                <a:spcPts val="1935"/>
              </a:lnSpc>
              <a:defRPr cap="none" baseline="0">
                <a:solidFill>
                  <a:srgbClr val="232D48"/>
                </a:solidFill>
              </a:defRPr>
            </a:lvl1pPr>
          </a:lstStyle>
          <a:p>
            <a:pPr lvl="0"/>
            <a:r>
              <a:rPr lang="en-US" dirty="0"/>
              <a:t>Click to edit Master text styles</a:t>
            </a:r>
          </a:p>
        </p:txBody>
      </p:sp>
      <p:sp>
        <p:nvSpPr>
          <p:cNvPr id="8" name="Text Placeholder 15"/>
          <p:cNvSpPr>
            <a:spLocks noGrp="1"/>
          </p:cNvSpPr>
          <p:nvPr>
            <p:ph type="body" sz="quarter" idx="11"/>
          </p:nvPr>
        </p:nvSpPr>
        <p:spPr>
          <a:xfrm>
            <a:off x="950385" y="2613003"/>
            <a:ext cx="10703732" cy="3146425"/>
          </a:xfrm>
        </p:spPr>
        <p:txBody>
          <a:bodyPr anchor="t" anchorCtr="0">
            <a:noAutofit/>
          </a:bodyPr>
          <a:lstStyle>
            <a:lvl1pPr>
              <a:lnSpc>
                <a:spcPts val="1320"/>
              </a:lnSpc>
              <a:defRPr sz="135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1pPr>
            <a:lvl2pPr>
              <a:lnSpc>
                <a:spcPts val="1320"/>
              </a:lnSpc>
              <a:defRPr sz="135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2pPr>
            <a:lvl3pPr>
              <a:lnSpc>
                <a:spcPts val="1320"/>
              </a:lnSpc>
              <a:defRPr sz="135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3pPr>
            <a:lvl4pPr>
              <a:lnSpc>
                <a:spcPts val="1320"/>
              </a:lnSpc>
              <a:defRPr sz="135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4pPr>
            <a:lvl5pPr>
              <a:lnSpc>
                <a:spcPts val="1320"/>
              </a:lnSpc>
              <a:defRPr sz="135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9527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179296" y="5970494"/>
            <a:ext cx="8928845" cy="586160"/>
          </a:xfrm>
          <a:prstGeom prst="rect">
            <a:avLst/>
          </a:prstGeom>
        </p:spPr>
        <p:txBody>
          <a:bodyPr anchor="ctr" anchorCtr="0"/>
          <a:lstStyle>
            <a:lvl1pPr>
              <a:defRPr sz="2400" b="1" i="0" cap="none" baseline="0">
                <a:latin typeface="Georgia" panose="02040502050405020303" pitchFamily="18" charset="0"/>
                <a:ea typeface="Georgia" panose="02040502050405020303" pitchFamily="18"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504384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2808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 Placeholder 15"/>
          <p:cNvSpPr>
            <a:spLocks noGrp="1"/>
          </p:cNvSpPr>
          <p:nvPr>
            <p:ph type="body" sz="quarter" idx="11"/>
          </p:nvPr>
        </p:nvSpPr>
        <p:spPr>
          <a:xfrm>
            <a:off x="950385" y="2613003"/>
            <a:ext cx="10703732" cy="3146425"/>
          </a:xfrm>
        </p:spPr>
        <p:txBody>
          <a:bodyPr anchor="t" anchorCtr="0">
            <a:noAutofit/>
          </a:bodyPr>
          <a:lstStyle>
            <a:lvl1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1pPr>
            <a:lvl2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2pPr>
            <a:lvl3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3pPr>
            <a:lvl4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4pPr>
            <a:lvl5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6650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Text Placeholder 15"/>
          <p:cNvSpPr>
            <a:spLocks noGrp="1"/>
          </p:cNvSpPr>
          <p:nvPr>
            <p:ph type="body" sz="quarter" idx="11"/>
          </p:nvPr>
        </p:nvSpPr>
        <p:spPr>
          <a:xfrm>
            <a:off x="950385" y="2613003"/>
            <a:ext cx="10703732" cy="3146425"/>
          </a:xfrm>
        </p:spPr>
        <p:txBody>
          <a:bodyPr anchor="t" anchorCtr="0">
            <a:noAutofit/>
          </a:bodyPr>
          <a:lstStyle>
            <a:lvl1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1pPr>
            <a:lvl2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2pPr>
            <a:lvl3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3pPr>
            <a:lvl4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4pPr>
            <a:lvl5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36567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8" name="Text Placeholder 15"/>
          <p:cNvSpPr>
            <a:spLocks noGrp="1"/>
          </p:cNvSpPr>
          <p:nvPr>
            <p:ph type="body" sz="quarter" idx="11"/>
          </p:nvPr>
        </p:nvSpPr>
        <p:spPr>
          <a:xfrm>
            <a:off x="950385" y="2613003"/>
            <a:ext cx="10703732" cy="3146425"/>
          </a:xfrm>
        </p:spPr>
        <p:txBody>
          <a:bodyPr anchor="t" anchorCtr="0">
            <a:noAutofit/>
          </a:bodyPr>
          <a:lstStyle>
            <a:lvl1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1pPr>
            <a:lvl2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2pPr>
            <a:lvl3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3pPr>
            <a:lvl4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4pPr>
            <a:lvl5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28743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7427385" y="6580189"/>
            <a:ext cx="3371849" cy="141287"/>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1"/>
          </p:nvPr>
        </p:nvSpPr>
        <p:spPr>
          <a:xfrm>
            <a:off x="10979152" y="6580189"/>
            <a:ext cx="603249" cy="141287"/>
          </a:xfrm>
          <a:prstGeom prst="rect">
            <a:avLst/>
          </a:prstGeom>
        </p:spPr>
        <p:txBody>
          <a:bodyPr/>
          <a:lstStyle>
            <a:lvl1pPr>
              <a:defRPr/>
            </a:lvl1pPr>
          </a:lstStyle>
          <a:p>
            <a:pPr>
              <a:defRPr/>
            </a:pPr>
            <a:fld id="{3423F169-8DB9-F043-9510-9807BA3486E5}" type="slidenum">
              <a:rPr lang="en-US"/>
              <a:pPr>
                <a:defRPr/>
              </a:pPr>
              <a:t>‹#›</a:t>
            </a:fld>
            <a:endParaRPr lang="en-US"/>
          </a:p>
        </p:txBody>
      </p:sp>
    </p:spTree>
    <p:extLst>
      <p:ext uri="{BB962C8B-B14F-4D97-AF65-F5344CB8AC3E}">
        <p14:creationId xmlns:p14="http://schemas.microsoft.com/office/powerpoint/2010/main" val="29246113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8" name="Text Placeholder 15"/>
          <p:cNvSpPr>
            <a:spLocks noGrp="1"/>
          </p:cNvSpPr>
          <p:nvPr>
            <p:ph type="body" sz="quarter" idx="11"/>
          </p:nvPr>
        </p:nvSpPr>
        <p:spPr>
          <a:xfrm>
            <a:off x="950385" y="2613003"/>
            <a:ext cx="10703732" cy="3146425"/>
          </a:xfrm>
        </p:spPr>
        <p:txBody>
          <a:bodyPr anchor="t" anchorCtr="0">
            <a:noAutofit/>
          </a:bodyPr>
          <a:lstStyle>
            <a:lvl1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1pPr>
            <a:lvl2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2pPr>
            <a:lvl3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3pPr>
            <a:lvl4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4pPr>
            <a:lvl5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5040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7427385" y="6580189"/>
            <a:ext cx="3371849" cy="141287"/>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1"/>
          </p:nvPr>
        </p:nvSpPr>
        <p:spPr>
          <a:xfrm>
            <a:off x="10979152" y="6580189"/>
            <a:ext cx="603249" cy="141287"/>
          </a:xfrm>
          <a:prstGeom prst="rect">
            <a:avLst/>
          </a:prstGeom>
        </p:spPr>
        <p:txBody>
          <a:bodyPr/>
          <a:lstStyle>
            <a:lvl1pPr>
              <a:defRPr/>
            </a:lvl1pPr>
          </a:lstStyle>
          <a:p>
            <a:pPr>
              <a:defRPr/>
            </a:pPr>
            <a:fld id="{F8D46DB5-47B5-4241-BCA4-06BA14628213}" type="slidenum">
              <a:rPr lang="en-US"/>
              <a:pPr>
                <a:defRPr/>
              </a:pPr>
              <a:t>‹#›</a:t>
            </a:fld>
            <a:endParaRPr lang="en-US"/>
          </a:p>
        </p:txBody>
      </p:sp>
    </p:spTree>
    <p:extLst>
      <p:ext uri="{BB962C8B-B14F-4D97-AF65-F5344CB8AC3E}">
        <p14:creationId xmlns:p14="http://schemas.microsoft.com/office/powerpoint/2010/main" val="172860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8" name="Text Placeholder 15"/>
          <p:cNvSpPr>
            <a:spLocks noGrp="1"/>
          </p:cNvSpPr>
          <p:nvPr>
            <p:ph type="body" sz="quarter" idx="11"/>
          </p:nvPr>
        </p:nvSpPr>
        <p:spPr>
          <a:xfrm>
            <a:off x="950385" y="2613003"/>
            <a:ext cx="10703732" cy="3146425"/>
          </a:xfrm>
        </p:spPr>
        <p:txBody>
          <a:bodyPr anchor="t" anchorCtr="0">
            <a:noAutofit/>
          </a:bodyPr>
          <a:lstStyle>
            <a:lvl1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1pPr>
            <a:lvl2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2pPr>
            <a:lvl3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3pPr>
            <a:lvl4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4pPr>
            <a:lvl5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85527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8" name="Text Placeholder 15"/>
          <p:cNvSpPr>
            <a:spLocks noGrp="1"/>
          </p:cNvSpPr>
          <p:nvPr>
            <p:ph type="body" sz="quarter" idx="11"/>
          </p:nvPr>
        </p:nvSpPr>
        <p:spPr>
          <a:xfrm>
            <a:off x="950385" y="2613003"/>
            <a:ext cx="10703732" cy="3146425"/>
          </a:xfrm>
        </p:spPr>
        <p:txBody>
          <a:bodyPr anchor="t" anchorCtr="0">
            <a:noAutofit/>
          </a:bodyPr>
          <a:lstStyle>
            <a:lvl1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1pPr>
            <a:lvl2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2pPr>
            <a:lvl3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3pPr>
            <a:lvl4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4pPr>
            <a:lvl5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12870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8" name="Text Placeholder 15"/>
          <p:cNvSpPr>
            <a:spLocks noGrp="1"/>
          </p:cNvSpPr>
          <p:nvPr>
            <p:ph type="body" sz="quarter" idx="11"/>
          </p:nvPr>
        </p:nvSpPr>
        <p:spPr>
          <a:xfrm>
            <a:off x="950385" y="2613003"/>
            <a:ext cx="10703732" cy="3146425"/>
          </a:xfrm>
        </p:spPr>
        <p:txBody>
          <a:bodyPr anchor="t" anchorCtr="0">
            <a:noAutofit/>
          </a:bodyPr>
          <a:lstStyle>
            <a:lvl1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1pPr>
            <a:lvl2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2pPr>
            <a:lvl3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3pPr>
            <a:lvl4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4pPr>
            <a:lvl5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32697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8423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8" name="Text Placeholder 15"/>
          <p:cNvSpPr>
            <a:spLocks noGrp="1"/>
          </p:cNvSpPr>
          <p:nvPr>
            <p:ph type="body" sz="quarter" idx="11"/>
          </p:nvPr>
        </p:nvSpPr>
        <p:spPr>
          <a:xfrm>
            <a:off x="950385" y="2613003"/>
            <a:ext cx="10703732" cy="3146425"/>
          </a:xfrm>
        </p:spPr>
        <p:txBody>
          <a:bodyPr anchor="t" anchorCtr="0">
            <a:noAutofit/>
          </a:bodyPr>
          <a:lstStyle>
            <a:lvl1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1pPr>
            <a:lvl2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2pPr>
            <a:lvl3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3pPr>
            <a:lvl4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4pPr>
            <a:lvl5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37157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8" name="Text Placeholder 15"/>
          <p:cNvSpPr>
            <a:spLocks noGrp="1"/>
          </p:cNvSpPr>
          <p:nvPr>
            <p:ph type="body" sz="quarter" idx="11"/>
          </p:nvPr>
        </p:nvSpPr>
        <p:spPr>
          <a:xfrm>
            <a:off x="950385" y="2613003"/>
            <a:ext cx="10703732" cy="3146425"/>
          </a:xfrm>
        </p:spPr>
        <p:txBody>
          <a:bodyPr anchor="t" anchorCtr="0">
            <a:noAutofit/>
          </a:bodyPr>
          <a:lstStyle>
            <a:lvl1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1pPr>
            <a:lvl2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2pPr>
            <a:lvl3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3pPr>
            <a:lvl4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4pPr>
            <a:lvl5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937779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8" name="Text Placeholder 15"/>
          <p:cNvSpPr>
            <a:spLocks noGrp="1"/>
          </p:cNvSpPr>
          <p:nvPr>
            <p:ph type="body" sz="quarter" idx="11"/>
          </p:nvPr>
        </p:nvSpPr>
        <p:spPr>
          <a:xfrm>
            <a:off x="950385" y="2613003"/>
            <a:ext cx="10703732" cy="3146425"/>
          </a:xfrm>
        </p:spPr>
        <p:txBody>
          <a:bodyPr anchor="t" anchorCtr="0">
            <a:noAutofit/>
          </a:bodyPr>
          <a:lstStyle>
            <a:lvl1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1pPr>
            <a:lvl2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2pPr>
            <a:lvl3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3pPr>
            <a:lvl4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4pPr>
            <a:lvl5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51892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8" name="Text Placeholder 15"/>
          <p:cNvSpPr>
            <a:spLocks noGrp="1"/>
          </p:cNvSpPr>
          <p:nvPr>
            <p:ph type="body" sz="quarter" idx="11"/>
          </p:nvPr>
        </p:nvSpPr>
        <p:spPr>
          <a:xfrm>
            <a:off x="950385" y="2613003"/>
            <a:ext cx="10703732" cy="3146425"/>
          </a:xfrm>
        </p:spPr>
        <p:txBody>
          <a:bodyPr anchor="t" anchorCtr="0">
            <a:noAutofit/>
          </a:bodyPr>
          <a:lstStyle>
            <a:lvl1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1pPr>
            <a:lvl2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2pPr>
            <a:lvl3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3pPr>
            <a:lvl4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4pPr>
            <a:lvl5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24629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8" name="Text Placeholder 15"/>
          <p:cNvSpPr>
            <a:spLocks noGrp="1"/>
          </p:cNvSpPr>
          <p:nvPr>
            <p:ph type="body" sz="quarter" idx="11"/>
          </p:nvPr>
        </p:nvSpPr>
        <p:spPr>
          <a:xfrm>
            <a:off x="950385" y="2613003"/>
            <a:ext cx="10703732" cy="3146425"/>
          </a:xfrm>
        </p:spPr>
        <p:txBody>
          <a:bodyPr anchor="t" anchorCtr="0">
            <a:noAutofit/>
          </a:bodyPr>
          <a:lstStyle>
            <a:lvl1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1pPr>
            <a:lvl2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2pPr>
            <a:lvl3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3pPr>
            <a:lvl4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4pPr>
            <a:lvl5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40660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8" name="Text Placeholder 15"/>
          <p:cNvSpPr>
            <a:spLocks noGrp="1"/>
          </p:cNvSpPr>
          <p:nvPr>
            <p:ph type="body" sz="quarter" idx="11"/>
          </p:nvPr>
        </p:nvSpPr>
        <p:spPr>
          <a:xfrm>
            <a:off x="950385" y="2613003"/>
            <a:ext cx="10703732" cy="3146425"/>
          </a:xfrm>
        </p:spPr>
        <p:txBody>
          <a:bodyPr anchor="t" anchorCtr="0">
            <a:noAutofit/>
          </a:bodyPr>
          <a:lstStyle>
            <a:lvl1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1pPr>
            <a:lvl2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2pPr>
            <a:lvl3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3pPr>
            <a:lvl4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4pPr>
            <a:lvl5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873508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8" name="Text Placeholder 15"/>
          <p:cNvSpPr>
            <a:spLocks noGrp="1"/>
          </p:cNvSpPr>
          <p:nvPr>
            <p:ph type="body" sz="quarter" idx="11"/>
          </p:nvPr>
        </p:nvSpPr>
        <p:spPr>
          <a:xfrm>
            <a:off x="950385" y="2613003"/>
            <a:ext cx="10703732" cy="3146425"/>
          </a:xfrm>
        </p:spPr>
        <p:txBody>
          <a:bodyPr anchor="t" anchorCtr="0">
            <a:noAutofit/>
          </a:bodyPr>
          <a:lstStyle>
            <a:lvl1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1pPr>
            <a:lvl2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2pPr>
            <a:lvl3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3pPr>
            <a:lvl4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4pPr>
            <a:lvl5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657962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8" name="Text Placeholder 15"/>
          <p:cNvSpPr>
            <a:spLocks noGrp="1"/>
          </p:cNvSpPr>
          <p:nvPr>
            <p:ph type="body" sz="quarter" idx="11"/>
          </p:nvPr>
        </p:nvSpPr>
        <p:spPr>
          <a:xfrm>
            <a:off x="950385" y="2613003"/>
            <a:ext cx="10703732" cy="3146425"/>
          </a:xfrm>
        </p:spPr>
        <p:txBody>
          <a:bodyPr anchor="t" anchorCtr="0">
            <a:noAutofit/>
          </a:bodyPr>
          <a:lstStyle>
            <a:lvl1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1pPr>
            <a:lvl2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2pPr>
            <a:lvl3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3pPr>
            <a:lvl4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4pPr>
            <a:lvl5pPr>
              <a:lnSpc>
                <a:spcPts val="1320"/>
              </a:lnSpc>
              <a:defRPr sz="2400" b="0" i="0" cap="none" baseline="0">
                <a:solidFill>
                  <a:srgbClr val="232D48"/>
                </a:solidFill>
                <a:latin typeface="Georgia" panose="02040502050405020303" pitchFamily="18" charset="0"/>
                <a:ea typeface="Georgia" panose="02040502050405020303" pitchFamily="18"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60365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6F1DF3-7228-4DBC-932E-4BFC5EE0B257}" type="datetimeFigureOut">
              <a:rPr lang="en-US" smtClean="0"/>
              <a:t>3/30/2024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2EECC-7FEA-4F9E-B82A-FF37CDE92734}" type="slidenum">
              <a:rPr lang="en-US" smtClean="0"/>
              <a:t>‹#›</a:t>
            </a:fld>
            <a:endParaRPr lang="en-US"/>
          </a:p>
        </p:txBody>
      </p:sp>
    </p:spTree>
    <p:extLst>
      <p:ext uri="{BB962C8B-B14F-4D97-AF65-F5344CB8AC3E}">
        <p14:creationId xmlns:p14="http://schemas.microsoft.com/office/powerpoint/2010/main" val="2459378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179296" y="5970494"/>
            <a:ext cx="8928845" cy="586160"/>
          </a:xfrm>
          <a:prstGeom prst="rect">
            <a:avLst/>
          </a:prstGeom>
        </p:spPr>
        <p:txBody>
          <a:bodyPr anchor="ctr" anchorCtr="0"/>
          <a:lstStyle>
            <a:lvl1pPr>
              <a:defRPr sz="2400" b="1" i="0" cap="none" baseline="0">
                <a:latin typeface="Georgia" panose="02040502050405020303" pitchFamily="18" charset="0"/>
                <a:ea typeface="Georgia" panose="02040502050405020303" pitchFamily="18"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55540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970796" y="1011248"/>
            <a:ext cx="10361768" cy="1143000"/>
          </a:xfrm>
        </p:spPr>
        <p:txBody>
          <a:bodyPr anchor="ctr" anchorCtr="0"/>
          <a:lstStyle>
            <a:lvl1pPr>
              <a:defRPr baseline="0"/>
            </a:lvl1pPr>
          </a:lstStyle>
          <a:p>
            <a:r>
              <a:rPr lang="en-US" dirty="0"/>
              <a:t>Click to edit Master title style</a:t>
            </a:r>
          </a:p>
        </p:txBody>
      </p:sp>
      <p:sp>
        <p:nvSpPr>
          <p:cNvPr id="6" name="Content Placeholder 2"/>
          <p:cNvSpPr>
            <a:spLocks noGrp="1"/>
          </p:cNvSpPr>
          <p:nvPr>
            <p:ph idx="1"/>
          </p:nvPr>
        </p:nvSpPr>
        <p:spPr>
          <a:xfrm>
            <a:off x="970796" y="2154249"/>
            <a:ext cx="10361768" cy="482731"/>
          </a:xfrm>
        </p:spPr>
        <p:txBody>
          <a:bodyPr>
            <a:noAutofit/>
          </a:bodyPr>
          <a:lstStyle>
            <a:lvl1pPr>
              <a:lnSpc>
                <a:spcPts val="1935"/>
              </a:lnSpc>
              <a:defRPr baseline="0"/>
            </a:lvl1pPr>
          </a:lstStyle>
          <a:p>
            <a:pPr lvl="0"/>
            <a:r>
              <a:rPr lang="en-US" dirty="0"/>
              <a:t>Click to edit Master text styles</a:t>
            </a:r>
          </a:p>
        </p:txBody>
      </p:sp>
      <p:sp>
        <p:nvSpPr>
          <p:cNvPr id="7" name="Text Placeholder 15"/>
          <p:cNvSpPr>
            <a:spLocks noGrp="1"/>
          </p:cNvSpPr>
          <p:nvPr>
            <p:ph type="body" sz="quarter" idx="10"/>
          </p:nvPr>
        </p:nvSpPr>
        <p:spPr>
          <a:xfrm>
            <a:off x="970372" y="2617647"/>
            <a:ext cx="10362192" cy="3146425"/>
          </a:xfrm>
        </p:spPr>
        <p:txBody>
          <a:bodyPr anchor="t" anchorCtr="0">
            <a:noAutofit/>
          </a:bodyPr>
          <a:lstStyle>
            <a:lvl1pPr>
              <a:lnSpc>
                <a:spcPts val="1320"/>
              </a:lnSpc>
              <a:defRPr sz="1350" b="0" i="0" cap="none">
                <a:solidFill>
                  <a:schemeClr val="accent4"/>
                </a:solidFill>
                <a:latin typeface="Georgia" panose="02040502050405020303" pitchFamily="18" charset="0"/>
                <a:ea typeface="Georgia" panose="02040502050405020303" pitchFamily="18" charset="0"/>
                <a:cs typeface="Arial" panose="020B0604020202020204" pitchFamily="34" charset="0"/>
              </a:defRPr>
            </a:lvl1pPr>
            <a:lvl2pPr>
              <a:lnSpc>
                <a:spcPts val="1320"/>
              </a:lnSpc>
              <a:defRPr sz="1350" b="0" i="0" cap="none">
                <a:solidFill>
                  <a:schemeClr val="accent4"/>
                </a:solidFill>
                <a:latin typeface="Georgia" panose="02040502050405020303" pitchFamily="18" charset="0"/>
                <a:ea typeface="Georgia" panose="02040502050405020303" pitchFamily="18" charset="0"/>
                <a:cs typeface="Arial" panose="020B0604020202020204" pitchFamily="34" charset="0"/>
              </a:defRPr>
            </a:lvl2pPr>
            <a:lvl3pPr>
              <a:lnSpc>
                <a:spcPts val="1320"/>
              </a:lnSpc>
              <a:defRPr sz="1350" b="0" i="0" cap="none">
                <a:solidFill>
                  <a:schemeClr val="accent4"/>
                </a:solidFill>
                <a:latin typeface="Georgia" panose="02040502050405020303" pitchFamily="18" charset="0"/>
                <a:ea typeface="Georgia" panose="02040502050405020303" pitchFamily="18" charset="0"/>
                <a:cs typeface="Arial" panose="020B0604020202020204" pitchFamily="34" charset="0"/>
              </a:defRPr>
            </a:lvl3pPr>
            <a:lvl4pPr>
              <a:lnSpc>
                <a:spcPts val="1320"/>
              </a:lnSpc>
              <a:defRPr sz="1350" b="0" i="0" cap="none">
                <a:solidFill>
                  <a:schemeClr val="accent4"/>
                </a:solidFill>
                <a:latin typeface="Georgia" panose="02040502050405020303" pitchFamily="18" charset="0"/>
                <a:ea typeface="Georgia" panose="02040502050405020303" pitchFamily="18" charset="0"/>
                <a:cs typeface="Arial" panose="020B0604020202020204" pitchFamily="34" charset="0"/>
              </a:defRPr>
            </a:lvl4pPr>
            <a:lvl5pPr>
              <a:lnSpc>
                <a:spcPts val="1320"/>
              </a:lnSpc>
              <a:defRPr sz="1350" b="0" i="0" cap="none">
                <a:solidFill>
                  <a:schemeClr val="accent4"/>
                </a:solidFill>
                <a:latin typeface="Georgia" panose="02040502050405020303" pitchFamily="18" charset="0"/>
                <a:ea typeface="Georgia" panose="02040502050405020303" pitchFamily="18"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976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458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970796" y="1011248"/>
            <a:ext cx="10361768" cy="1143000"/>
          </a:xfrm>
        </p:spPr>
        <p:txBody>
          <a:bodyPr anchor="ctr" anchorCtr="0"/>
          <a:lstStyle/>
          <a:p>
            <a:r>
              <a:rPr lang="en-US" dirty="0"/>
              <a:t>Click to edit Master title style</a:t>
            </a:r>
          </a:p>
        </p:txBody>
      </p:sp>
      <p:sp>
        <p:nvSpPr>
          <p:cNvPr id="6" name="Content Placeholder 2"/>
          <p:cNvSpPr>
            <a:spLocks noGrp="1"/>
          </p:cNvSpPr>
          <p:nvPr>
            <p:ph idx="1"/>
          </p:nvPr>
        </p:nvSpPr>
        <p:spPr>
          <a:xfrm>
            <a:off x="970796" y="2154249"/>
            <a:ext cx="10361768" cy="482731"/>
          </a:xfrm>
        </p:spPr>
        <p:txBody>
          <a:bodyPr>
            <a:noAutofit/>
          </a:bodyPr>
          <a:lstStyle>
            <a:lvl1pPr>
              <a:lnSpc>
                <a:spcPts val="1935"/>
              </a:lnSpc>
              <a:defRPr/>
            </a:lvl1pPr>
          </a:lstStyle>
          <a:p>
            <a:pPr lvl="0"/>
            <a:r>
              <a:rPr lang="en-US" dirty="0"/>
              <a:t>Click to edit Master text styles</a:t>
            </a:r>
          </a:p>
        </p:txBody>
      </p:sp>
      <p:sp>
        <p:nvSpPr>
          <p:cNvPr id="7" name="Text Placeholder 15"/>
          <p:cNvSpPr>
            <a:spLocks noGrp="1"/>
          </p:cNvSpPr>
          <p:nvPr>
            <p:ph type="body" sz="quarter" idx="10"/>
          </p:nvPr>
        </p:nvSpPr>
        <p:spPr>
          <a:xfrm>
            <a:off x="970372" y="2617647"/>
            <a:ext cx="10362192" cy="3146425"/>
          </a:xfrm>
        </p:spPr>
        <p:txBody>
          <a:bodyPr anchor="t" anchorCtr="0">
            <a:noAutofit/>
          </a:bodyPr>
          <a:lstStyle>
            <a:lvl1pPr>
              <a:lnSpc>
                <a:spcPts val="1320"/>
              </a:lnSpc>
              <a:defRPr sz="1350" b="0" i="0" cap="none">
                <a:solidFill>
                  <a:schemeClr val="bg2"/>
                </a:solidFill>
                <a:latin typeface="Georgia" panose="02040502050405020303" pitchFamily="18" charset="0"/>
                <a:ea typeface="Georgia" panose="02040502050405020303" pitchFamily="18" charset="0"/>
                <a:cs typeface="Arial" panose="020B0604020202020204" pitchFamily="34" charset="0"/>
              </a:defRPr>
            </a:lvl1pPr>
            <a:lvl2pPr>
              <a:lnSpc>
                <a:spcPts val="1320"/>
              </a:lnSpc>
              <a:defRPr sz="1350" b="0" i="0" cap="none">
                <a:solidFill>
                  <a:schemeClr val="bg2"/>
                </a:solidFill>
                <a:latin typeface="Georgia" panose="02040502050405020303" pitchFamily="18" charset="0"/>
                <a:ea typeface="Georgia" panose="02040502050405020303" pitchFamily="18" charset="0"/>
                <a:cs typeface="Arial" panose="020B0604020202020204" pitchFamily="34" charset="0"/>
              </a:defRPr>
            </a:lvl2pPr>
            <a:lvl3pPr>
              <a:lnSpc>
                <a:spcPts val="1320"/>
              </a:lnSpc>
              <a:defRPr sz="1350" b="0" i="0" cap="none">
                <a:solidFill>
                  <a:schemeClr val="bg2"/>
                </a:solidFill>
                <a:latin typeface="Georgia" panose="02040502050405020303" pitchFamily="18" charset="0"/>
                <a:ea typeface="Georgia" panose="02040502050405020303" pitchFamily="18" charset="0"/>
                <a:cs typeface="Arial" panose="020B0604020202020204" pitchFamily="34" charset="0"/>
              </a:defRPr>
            </a:lvl3pPr>
            <a:lvl4pPr>
              <a:lnSpc>
                <a:spcPts val="1320"/>
              </a:lnSpc>
              <a:defRPr sz="1350" b="0" i="0" cap="none">
                <a:solidFill>
                  <a:schemeClr val="bg2"/>
                </a:solidFill>
                <a:latin typeface="Georgia" panose="02040502050405020303" pitchFamily="18" charset="0"/>
                <a:ea typeface="Georgia" panose="02040502050405020303" pitchFamily="18" charset="0"/>
                <a:cs typeface="Arial" panose="020B0604020202020204" pitchFamily="34" charset="0"/>
              </a:defRPr>
            </a:lvl4pPr>
            <a:lvl5pPr>
              <a:lnSpc>
                <a:spcPts val="1320"/>
              </a:lnSpc>
              <a:defRPr sz="1350" b="0" i="0" cap="none">
                <a:solidFill>
                  <a:schemeClr val="bg2"/>
                </a:solidFill>
                <a:latin typeface="Georgia" panose="02040502050405020303" pitchFamily="18" charset="0"/>
                <a:ea typeface="Georgia" panose="02040502050405020303" pitchFamily="18"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970795" y="1011248"/>
            <a:ext cx="10683321" cy="1143000"/>
          </a:xfrm>
          <a:prstGeom prst="rect">
            <a:avLst/>
          </a:prstGeom>
        </p:spPr>
        <p:txBody>
          <a:bodyPr anchor="ctr" anchorCtr="0"/>
          <a:lstStyle>
            <a:lvl1pPr>
              <a:defRPr b="1" i="0" cap="none" baseline="0"/>
            </a:lvl1pPr>
          </a:lstStyle>
          <a:p>
            <a:r>
              <a:rPr lang="en-US" dirty="0"/>
              <a:t>Click to edit Master title style</a:t>
            </a:r>
          </a:p>
        </p:txBody>
      </p:sp>
      <p:sp>
        <p:nvSpPr>
          <p:cNvPr id="6" name="Content Placeholder 2"/>
          <p:cNvSpPr>
            <a:spLocks noGrp="1"/>
          </p:cNvSpPr>
          <p:nvPr>
            <p:ph idx="1"/>
          </p:nvPr>
        </p:nvSpPr>
        <p:spPr>
          <a:xfrm>
            <a:off x="970796" y="2154249"/>
            <a:ext cx="10683320" cy="482731"/>
          </a:xfrm>
          <a:prstGeom prst="rect">
            <a:avLst/>
          </a:prstGeom>
        </p:spPr>
        <p:txBody>
          <a:bodyPr>
            <a:noAutofit/>
          </a:bodyPr>
          <a:lstStyle>
            <a:lvl1pPr>
              <a:lnSpc>
                <a:spcPts val="1935"/>
              </a:lnSpc>
              <a:defRPr cap="none" baseline="0"/>
            </a:lvl1pPr>
          </a:lstStyle>
          <a:p>
            <a:pPr lvl="0"/>
            <a:r>
              <a:rPr lang="en-US" dirty="0"/>
              <a:t>Click to edit Master text styles</a:t>
            </a:r>
          </a:p>
        </p:txBody>
      </p:sp>
      <p:sp>
        <p:nvSpPr>
          <p:cNvPr id="7" name="Text Placeholder 15"/>
          <p:cNvSpPr>
            <a:spLocks noGrp="1"/>
          </p:cNvSpPr>
          <p:nvPr>
            <p:ph type="body" sz="quarter" idx="10"/>
          </p:nvPr>
        </p:nvSpPr>
        <p:spPr>
          <a:xfrm>
            <a:off x="970372" y="2617647"/>
            <a:ext cx="10683744" cy="3146425"/>
          </a:xfrm>
          <a:prstGeom prst="rect">
            <a:avLst/>
          </a:prstGeom>
        </p:spPr>
        <p:txBody>
          <a:bodyPr anchor="t" anchorCtr="0">
            <a:noAutofit/>
          </a:bodyPr>
          <a:lstStyle>
            <a:lvl1pPr>
              <a:lnSpc>
                <a:spcPts val="1320"/>
              </a:lnSpc>
              <a:defRPr sz="1350" b="0" i="0" cap="none" baseline="0">
                <a:solidFill>
                  <a:schemeClr val="bg2"/>
                </a:solidFill>
                <a:latin typeface="Georgia" panose="02040502050405020303" pitchFamily="18" charset="0"/>
                <a:ea typeface="Georgia" panose="02040502050405020303" pitchFamily="18" charset="0"/>
                <a:cs typeface="Arial" panose="020B0604020202020204" pitchFamily="34" charset="0"/>
              </a:defRPr>
            </a:lvl1pPr>
            <a:lvl2pPr>
              <a:lnSpc>
                <a:spcPts val="1320"/>
              </a:lnSpc>
              <a:defRPr sz="1350" b="0" i="0" cap="none" baseline="0">
                <a:solidFill>
                  <a:schemeClr val="bg2"/>
                </a:solidFill>
                <a:latin typeface="Georgia" panose="02040502050405020303" pitchFamily="18" charset="0"/>
                <a:ea typeface="Georgia" panose="02040502050405020303" pitchFamily="18" charset="0"/>
                <a:cs typeface="Arial" panose="020B0604020202020204" pitchFamily="34" charset="0"/>
              </a:defRPr>
            </a:lvl2pPr>
            <a:lvl3pPr>
              <a:lnSpc>
                <a:spcPts val="1320"/>
              </a:lnSpc>
              <a:defRPr sz="1350" b="0" i="0" cap="none" baseline="0">
                <a:solidFill>
                  <a:schemeClr val="bg2"/>
                </a:solidFill>
                <a:latin typeface="Georgia" panose="02040502050405020303" pitchFamily="18" charset="0"/>
                <a:ea typeface="Georgia" panose="02040502050405020303" pitchFamily="18" charset="0"/>
                <a:cs typeface="Arial" panose="020B0604020202020204" pitchFamily="34" charset="0"/>
              </a:defRPr>
            </a:lvl3pPr>
            <a:lvl4pPr>
              <a:lnSpc>
                <a:spcPts val="1320"/>
              </a:lnSpc>
              <a:defRPr sz="1350" b="0" i="0" cap="none" baseline="0">
                <a:solidFill>
                  <a:schemeClr val="bg2"/>
                </a:solidFill>
                <a:latin typeface="Georgia" panose="02040502050405020303" pitchFamily="18" charset="0"/>
                <a:ea typeface="Georgia" panose="02040502050405020303" pitchFamily="18" charset="0"/>
                <a:cs typeface="Arial" panose="020B0604020202020204" pitchFamily="34" charset="0"/>
              </a:defRPr>
            </a:lvl4pPr>
            <a:lvl5pPr>
              <a:lnSpc>
                <a:spcPts val="1320"/>
              </a:lnSpc>
              <a:defRPr sz="1350" b="0" i="0" cap="none" baseline="0">
                <a:solidFill>
                  <a:schemeClr val="bg2"/>
                </a:solidFill>
                <a:latin typeface="Georgia" panose="02040502050405020303" pitchFamily="18" charset="0"/>
                <a:ea typeface="Georgia" panose="02040502050405020303" pitchFamily="18"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heme" Target="../theme/theme10.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4"/>
          <p:cNvSpPr/>
          <p:nvPr userDrawn="1"/>
        </p:nvSpPr>
        <p:spPr>
          <a:xfrm>
            <a:off x="0" y="5681710"/>
            <a:ext cx="12192000" cy="11762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BE9B849A-B95B-4E47-B9DF-388C4973FF3E}"/>
              </a:ext>
            </a:extLst>
          </p:cNvPr>
          <p:cNvPicPr>
            <a:picLocks noChangeAspect="1"/>
          </p:cNvPicPr>
          <p:nvPr userDrawn="1"/>
        </p:nvPicPr>
        <p:blipFill rotWithShape="1">
          <a:blip r:embed="rId4"/>
          <a:srcRect t="15597" b="14594"/>
          <a:stretch/>
        </p:blipFill>
        <p:spPr>
          <a:xfrm>
            <a:off x="0" y="0"/>
            <a:ext cx="12192000" cy="5673972"/>
          </a:xfrm>
          <a:prstGeom prst="rect">
            <a:avLst/>
          </a:prstGeom>
        </p:spPr>
      </p:pic>
      <p:pic>
        <p:nvPicPr>
          <p:cNvPr id="9" name="Picture 8">
            <a:extLst>
              <a:ext uri="{FF2B5EF4-FFF2-40B4-BE49-F238E27FC236}">
                <a16:creationId xmlns:a16="http://schemas.microsoft.com/office/drawing/2014/main" id="{97550715-C01E-974C-8074-511A83C6726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97865" y="5944869"/>
            <a:ext cx="2603466" cy="600799"/>
          </a:xfrm>
          <a:prstGeom prst="rect">
            <a:avLst/>
          </a:prstGeom>
        </p:spPr>
      </p:pic>
    </p:spTree>
    <p:extLst>
      <p:ext uri="{BB962C8B-B14F-4D97-AF65-F5344CB8AC3E}">
        <p14:creationId xmlns:p14="http://schemas.microsoft.com/office/powerpoint/2010/main" val="1419340759"/>
      </p:ext>
    </p:extLst>
  </p:cSld>
  <p:clrMap bg1="lt1" tx1="dk1" bg2="lt2" tx2="dk2" accent1="accent1" accent2="accent2" accent3="accent3" accent4="accent4" accent5="accent5" accent6="accent6" hlink="hlink" folHlink="folHlink"/>
  <p:sldLayoutIdLst>
    <p:sldLayoutId id="2147483735" r:id="rId1"/>
    <p:sldLayoutId id="2147483750" r:id="rId2"/>
  </p:sldLayoutIdLst>
  <p:txStyles>
    <p:titleStyle>
      <a:lvl1pPr algn="ctr" defTabSz="342900" rtl="0" eaLnBrk="1" latinLnBrk="0" hangingPunct="1">
        <a:lnSpc>
          <a:spcPts val="3960"/>
        </a:lnSpc>
        <a:spcBef>
          <a:spcPct val="0"/>
        </a:spcBef>
        <a:buNone/>
        <a:defRPr sz="4050" kern="1200" cap="all" baseline="0">
          <a:solidFill>
            <a:schemeClr val="bg2"/>
          </a:solidFill>
          <a:latin typeface="ITC Franklin Gothic Heavy"/>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 name="Text Placeholder 2"/>
          <p:cNvSpPr>
            <a:spLocks noGrp="1"/>
          </p:cNvSpPr>
          <p:nvPr>
            <p:ph type="body" idx="1"/>
          </p:nvPr>
        </p:nvSpPr>
        <p:spPr>
          <a:xfrm>
            <a:off x="950808" y="2124271"/>
            <a:ext cx="10700848" cy="482731"/>
          </a:xfrm>
          <a:prstGeom prst="rect">
            <a:avLst/>
          </a:prstGeom>
        </p:spPr>
        <p:txBody>
          <a:bodyPr vert="horz" lIns="91440" tIns="45720" rIns="91440" bIns="45720" rtlCol="0" anchor="ctr" anchorCtr="0">
            <a:normAutofit/>
          </a:bodyPr>
          <a:lstStyle/>
          <a:p>
            <a:pPr lvl="0"/>
            <a:r>
              <a:rPr lang="en-US" dirty="0"/>
              <a:t>Click to edit Master text styles</a:t>
            </a:r>
          </a:p>
        </p:txBody>
      </p:sp>
      <p:sp>
        <p:nvSpPr>
          <p:cNvPr id="11" name="Title Placeholder 1"/>
          <p:cNvSpPr>
            <a:spLocks noGrp="1"/>
          </p:cNvSpPr>
          <p:nvPr>
            <p:ph type="title"/>
          </p:nvPr>
        </p:nvSpPr>
        <p:spPr>
          <a:xfrm>
            <a:off x="950808" y="981268"/>
            <a:ext cx="10700848" cy="1143000"/>
          </a:xfrm>
          <a:prstGeom prst="rect">
            <a:avLst/>
          </a:prstGeom>
        </p:spPr>
        <p:txBody>
          <a:bodyPr vert="horz" lIns="91440" tIns="45720" rIns="91440" bIns="45720" rtlCol="0" anchor="ctr">
            <a:noAutofit/>
          </a:bodyPr>
          <a:lstStyle/>
          <a:p>
            <a:r>
              <a:rPr lang="en-US" dirty="0"/>
              <a:t>Click to edit Master title style</a:t>
            </a:r>
          </a:p>
        </p:txBody>
      </p:sp>
      <p:sp>
        <p:nvSpPr>
          <p:cNvPr id="12" name="Rectangle 11"/>
          <p:cNvSpPr/>
          <p:nvPr userDrawn="1"/>
        </p:nvSpPr>
        <p:spPr>
          <a:xfrm>
            <a:off x="0" y="6473952"/>
            <a:ext cx="12192000" cy="384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97550715-C01E-974C-8074-511A83C67265}"/>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9297867" y="5644469"/>
            <a:ext cx="2603462" cy="600799"/>
          </a:xfrm>
          <a:prstGeom prst="rect">
            <a:avLst/>
          </a:prstGeom>
        </p:spPr>
      </p:pic>
    </p:spTree>
    <p:extLst>
      <p:ext uri="{BB962C8B-B14F-4D97-AF65-F5344CB8AC3E}">
        <p14:creationId xmlns:p14="http://schemas.microsoft.com/office/powerpoint/2010/main" val="285627635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92" r:id="rId3"/>
    <p:sldLayoutId id="2147483799" r:id="rId4"/>
    <p:sldLayoutId id="2147483804" r:id="rId5"/>
    <p:sldLayoutId id="2147483806" r:id="rId6"/>
    <p:sldLayoutId id="2147483822"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 id="2147483839" r:id="rId19"/>
    <p:sldLayoutId id="2147483840" r:id="rId20"/>
  </p:sldLayoutIdLst>
  <p:txStyles>
    <p:titleStyle>
      <a:lvl1pPr algn="l" defTabSz="342900" rtl="0" eaLnBrk="1" latinLnBrk="0" hangingPunct="1">
        <a:lnSpc>
          <a:spcPts val="3000"/>
        </a:lnSpc>
        <a:spcBef>
          <a:spcPct val="0"/>
        </a:spcBef>
        <a:buNone/>
        <a:defRPr sz="3000" b="1" i="0" kern="1200" cap="none" baseline="0">
          <a:solidFill>
            <a:schemeClr val="accent3"/>
          </a:solidFill>
          <a:latin typeface="Georgia" panose="02040502050405020303" pitchFamily="18" charset="0"/>
          <a:ea typeface="Georgia" panose="02040502050405020303" pitchFamily="18" charset="0"/>
          <a:cs typeface="Arial" panose="020B0604020202020204" pitchFamily="34" charset="0"/>
        </a:defRPr>
      </a:lvl1pPr>
    </p:titleStyle>
    <p:bodyStyle>
      <a:lvl1pPr marL="0" indent="0" algn="l" defTabSz="342900" rtl="0" eaLnBrk="1" latinLnBrk="0" hangingPunct="1">
        <a:spcBef>
          <a:spcPct val="20000"/>
        </a:spcBef>
        <a:buFontTx/>
        <a:buNone/>
        <a:defRPr sz="1800" b="1" i="0" kern="1200" cap="none" baseline="0">
          <a:solidFill>
            <a:schemeClr val="accent3"/>
          </a:solidFill>
          <a:latin typeface="Georgia" panose="02040502050405020303" pitchFamily="18" charset="0"/>
          <a:ea typeface="Georgia" panose="02040502050405020303" pitchFamily="18" charset="0"/>
          <a:cs typeface="Arial" panose="020B0604020202020204" pitchFamily="34" charset="0"/>
        </a:defRPr>
      </a:lvl1pPr>
      <a:lvl2pPr marL="0" indent="0" algn="l" defTabSz="342900" rtl="0" eaLnBrk="1" latinLnBrk="0" hangingPunct="1">
        <a:spcBef>
          <a:spcPct val="20000"/>
        </a:spcBef>
        <a:buFontTx/>
        <a:buNone/>
        <a:defRPr sz="1500" kern="1200">
          <a:solidFill>
            <a:schemeClr val="bg1"/>
          </a:solidFill>
          <a:latin typeface="ITC Franklin Gothic Book"/>
          <a:ea typeface="+mn-ea"/>
          <a:cs typeface="+mn-cs"/>
        </a:defRPr>
      </a:lvl2pPr>
      <a:lvl3pPr marL="8572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4"/>
          <p:cNvSpPr/>
          <p:nvPr userDrawn="1"/>
        </p:nvSpPr>
        <p:spPr>
          <a:xfrm>
            <a:off x="0" y="5681710"/>
            <a:ext cx="12192000" cy="11762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BE9B849A-B95B-4E47-B9DF-388C4973FF3E}"/>
              </a:ext>
            </a:extLst>
          </p:cNvPr>
          <p:cNvPicPr>
            <a:picLocks noChangeAspect="1"/>
          </p:cNvPicPr>
          <p:nvPr userDrawn="1"/>
        </p:nvPicPr>
        <p:blipFill rotWithShape="1">
          <a:blip r:embed="rId4"/>
          <a:srcRect t="15597" b="14594"/>
          <a:stretch/>
        </p:blipFill>
        <p:spPr>
          <a:xfrm>
            <a:off x="0" y="0"/>
            <a:ext cx="12192000" cy="5673972"/>
          </a:xfrm>
          <a:prstGeom prst="rect">
            <a:avLst/>
          </a:prstGeom>
        </p:spPr>
      </p:pic>
      <p:pic>
        <p:nvPicPr>
          <p:cNvPr id="7" name="Picture 6">
            <a:extLst>
              <a:ext uri="{FF2B5EF4-FFF2-40B4-BE49-F238E27FC236}">
                <a16:creationId xmlns:a16="http://schemas.microsoft.com/office/drawing/2014/main" id="{97550715-C01E-974C-8074-511A83C6726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97865" y="5944869"/>
            <a:ext cx="2603466" cy="600799"/>
          </a:xfrm>
          <a:prstGeom prst="rect">
            <a:avLst/>
          </a:prstGeom>
        </p:spPr>
      </p:pic>
    </p:spTree>
    <p:extLst>
      <p:ext uri="{BB962C8B-B14F-4D97-AF65-F5344CB8AC3E}">
        <p14:creationId xmlns:p14="http://schemas.microsoft.com/office/powerpoint/2010/main" val="562621494"/>
      </p:ext>
    </p:extLst>
  </p:cSld>
  <p:clrMap bg1="lt1" tx1="dk1" bg2="lt2" tx2="dk2" accent1="accent1" accent2="accent2" accent3="accent3" accent4="accent4" accent5="accent5" accent6="accent6" hlink="hlink" folHlink="folHlink"/>
  <p:sldLayoutIdLst>
    <p:sldLayoutId id="2147483790" r:id="rId1"/>
    <p:sldLayoutId id="2147483791" r:id="rId2"/>
  </p:sldLayoutIdLst>
  <p:txStyles>
    <p:titleStyle>
      <a:lvl1pPr algn="ctr" defTabSz="342900" rtl="0" eaLnBrk="1" latinLnBrk="0" hangingPunct="1">
        <a:lnSpc>
          <a:spcPts val="3960"/>
        </a:lnSpc>
        <a:spcBef>
          <a:spcPct val="0"/>
        </a:spcBef>
        <a:buNone/>
        <a:defRPr sz="4050" kern="1200" cap="all" baseline="0">
          <a:solidFill>
            <a:schemeClr val="bg2"/>
          </a:solidFill>
          <a:latin typeface="ITC Franklin Gothic Heavy"/>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
          <p:cNvSpPr>
            <a:spLocks noGrp="1"/>
          </p:cNvSpPr>
          <p:nvPr>
            <p:ph type="body" idx="1"/>
          </p:nvPr>
        </p:nvSpPr>
        <p:spPr>
          <a:xfrm>
            <a:off x="970796" y="2154251"/>
            <a:ext cx="10361768" cy="482731"/>
          </a:xfrm>
          <a:prstGeom prst="rect">
            <a:avLst/>
          </a:prstGeom>
        </p:spPr>
        <p:txBody>
          <a:bodyPr vert="horz" lIns="91440" tIns="45720" rIns="91440" bIns="45720" rtlCol="0" anchor="ctr" anchorCtr="0">
            <a:normAutofit/>
          </a:bodyPr>
          <a:lstStyle/>
          <a:p>
            <a:pPr lvl="0"/>
            <a:r>
              <a:rPr lang="en-US" dirty="0"/>
              <a:t>Click to edit Master text styles</a:t>
            </a:r>
          </a:p>
        </p:txBody>
      </p:sp>
      <p:sp>
        <p:nvSpPr>
          <p:cNvPr id="10" name="Title Placeholder 1"/>
          <p:cNvSpPr>
            <a:spLocks noGrp="1"/>
          </p:cNvSpPr>
          <p:nvPr>
            <p:ph type="title"/>
          </p:nvPr>
        </p:nvSpPr>
        <p:spPr>
          <a:xfrm>
            <a:off x="970796" y="1011248"/>
            <a:ext cx="10361768" cy="1143000"/>
          </a:xfrm>
          <a:prstGeom prst="rect">
            <a:avLst/>
          </a:prstGeom>
        </p:spPr>
        <p:txBody>
          <a:bodyPr vert="horz" lIns="91440" tIns="45720" rIns="91440" bIns="45720" rtlCol="0" anchor="ctr">
            <a:noAutofit/>
          </a:bodyPr>
          <a:lstStyle/>
          <a:p>
            <a:r>
              <a:rPr lang="en-US" dirty="0"/>
              <a:t>Click to edit Master title style</a:t>
            </a:r>
          </a:p>
        </p:txBody>
      </p:sp>
      <p:pic>
        <p:nvPicPr>
          <p:cNvPr id="7" name="Picture 6">
            <a:extLst>
              <a:ext uri="{FF2B5EF4-FFF2-40B4-BE49-F238E27FC236}">
                <a16:creationId xmlns:a16="http://schemas.microsoft.com/office/drawing/2014/main" id="{97550715-C01E-974C-8074-511A83C672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39313" y="5944869"/>
            <a:ext cx="2603466" cy="600799"/>
          </a:xfrm>
          <a:prstGeom prst="rect">
            <a:avLst/>
          </a:prstGeom>
        </p:spPr>
      </p:pic>
    </p:spTree>
    <p:extLst>
      <p:ext uri="{BB962C8B-B14F-4D97-AF65-F5344CB8AC3E}">
        <p14:creationId xmlns:p14="http://schemas.microsoft.com/office/powerpoint/2010/main" val="994106722"/>
      </p:ext>
    </p:extLst>
  </p:cSld>
  <p:clrMap bg1="lt1" tx1="dk1" bg2="lt2" tx2="dk2" accent1="accent1" accent2="accent2" accent3="accent3" accent4="accent4" accent5="accent5" accent6="accent6" hlink="hlink" folHlink="folHlink"/>
  <p:sldLayoutIdLst>
    <p:sldLayoutId id="2147483696" r:id="rId1"/>
    <p:sldLayoutId id="2147483697" r:id="rId2"/>
  </p:sldLayoutIdLst>
  <p:txStyles>
    <p:titleStyle>
      <a:lvl1pPr algn="l" defTabSz="342900" rtl="0" eaLnBrk="1" latinLnBrk="0" hangingPunct="1">
        <a:lnSpc>
          <a:spcPts val="3000"/>
        </a:lnSpc>
        <a:spcBef>
          <a:spcPct val="0"/>
        </a:spcBef>
        <a:buNone/>
        <a:defRPr sz="3000" b="1" i="0" kern="1200" cap="none" baseline="0">
          <a:solidFill>
            <a:schemeClr val="accent4"/>
          </a:solidFill>
          <a:latin typeface="Georgia" panose="02040502050405020303" pitchFamily="18" charset="0"/>
          <a:ea typeface="Georgia" panose="02040502050405020303" pitchFamily="18" charset="0"/>
          <a:cs typeface="Arial" panose="020B0604020202020204" pitchFamily="34" charset="0"/>
        </a:defRPr>
      </a:lvl1pPr>
    </p:titleStyle>
    <p:bodyStyle>
      <a:lvl1pPr marL="0" indent="0" algn="l" defTabSz="342900" rtl="0" eaLnBrk="1" latinLnBrk="0" hangingPunct="1">
        <a:spcBef>
          <a:spcPct val="20000"/>
        </a:spcBef>
        <a:buFontTx/>
        <a:buNone/>
        <a:defRPr sz="1800" b="1" i="0" kern="1200" cap="none" baseline="0">
          <a:solidFill>
            <a:schemeClr val="accent4"/>
          </a:solidFill>
          <a:latin typeface="Georgia" panose="02040502050405020303" pitchFamily="18" charset="0"/>
          <a:ea typeface="Georgia" panose="02040502050405020303" pitchFamily="18" charset="0"/>
          <a:cs typeface="Arial" panose="020B0604020202020204" pitchFamily="34" charset="0"/>
        </a:defRPr>
      </a:lvl1pPr>
      <a:lvl2pPr marL="0" indent="0" algn="l" defTabSz="342900" rtl="0" eaLnBrk="1" latinLnBrk="0" hangingPunct="1">
        <a:spcBef>
          <a:spcPct val="20000"/>
        </a:spcBef>
        <a:buFontTx/>
        <a:buNone/>
        <a:defRPr sz="1500" kern="1200">
          <a:solidFill>
            <a:schemeClr val="bg1"/>
          </a:solidFill>
          <a:latin typeface="ITC Franklin Gothic Book"/>
          <a:ea typeface="+mn-ea"/>
          <a:cs typeface="+mn-cs"/>
        </a:defRPr>
      </a:lvl2pPr>
      <a:lvl3pPr marL="8572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
          <p:cNvSpPr>
            <a:spLocks noGrp="1"/>
          </p:cNvSpPr>
          <p:nvPr>
            <p:ph type="body" idx="1"/>
          </p:nvPr>
        </p:nvSpPr>
        <p:spPr>
          <a:xfrm>
            <a:off x="970796" y="2154251"/>
            <a:ext cx="10361768" cy="482731"/>
          </a:xfrm>
          <a:prstGeom prst="rect">
            <a:avLst/>
          </a:prstGeom>
        </p:spPr>
        <p:txBody>
          <a:bodyPr vert="horz" lIns="91440" tIns="45720" rIns="91440" bIns="45720" rtlCol="0" anchor="ctr" anchorCtr="0">
            <a:normAutofit/>
          </a:bodyPr>
          <a:lstStyle/>
          <a:p>
            <a:pPr lvl="0"/>
            <a:r>
              <a:rPr lang="en-US" dirty="0"/>
              <a:t>Click to edit Master text styles</a:t>
            </a:r>
          </a:p>
        </p:txBody>
      </p:sp>
      <p:sp>
        <p:nvSpPr>
          <p:cNvPr id="10" name="Title Placeholder 1"/>
          <p:cNvSpPr>
            <a:spLocks noGrp="1"/>
          </p:cNvSpPr>
          <p:nvPr>
            <p:ph type="title"/>
          </p:nvPr>
        </p:nvSpPr>
        <p:spPr>
          <a:xfrm>
            <a:off x="970796" y="1011248"/>
            <a:ext cx="10361768" cy="1143000"/>
          </a:xfrm>
          <a:prstGeom prst="rect">
            <a:avLst/>
          </a:prstGeom>
        </p:spPr>
        <p:txBody>
          <a:bodyPr vert="horz" lIns="91440" tIns="45720" rIns="91440" bIns="45720" rtlCol="0" anchor="ctr">
            <a:noAutofit/>
          </a:bodyPr>
          <a:lstStyle/>
          <a:p>
            <a:r>
              <a:rPr lang="en-US" dirty="0"/>
              <a:t>Click to edit Master title style</a:t>
            </a:r>
          </a:p>
        </p:txBody>
      </p:sp>
      <p:pic>
        <p:nvPicPr>
          <p:cNvPr id="8" name="Picture 7">
            <a:extLst>
              <a:ext uri="{FF2B5EF4-FFF2-40B4-BE49-F238E27FC236}">
                <a16:creationId xmlns:a16="http://schemas.microsoft.com/office/drawing/2014/main" id="{97550715-C01E-974C-8074-511A83C672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39313" y="5944869"/>
            <a:ext cx="2603466" cy="600799"/>
          </a:xfrm>
          <a:prstGeom prst="rect">
            <a:avLst/>
          </a:prstGeom>
        </p:spPr>
      </p:pic>
    </p:spTree>
    <p:extLst>
      <p:ext uri="{BB962C8B-B14F-4D97-AF65-F5344CB8AC3E}">
        <p14:creationId xmlns:p14="http://schemas.microsoft.com/office/powerpoint/2010/main" val="596483536"/>
      </p:ext>
    </p:extLst>
  </p:cSld>
  <p:clrMap bg1="lt1" tx1="dk1" bg2="lt2" tx2="dk2" accent1="accent1" accent2="accent2" accent3="accent3" accent4="accent4" accent5="accent5" accent6="accent6" hlink="hlink" folHlink="folHlink"/>
  <p:sldLayoutIdLst>
    <p:sldLayoutId id="2147483774" r:id="rId1"/>
    <p:sldLayoutId id="2147483775" r:id="rId2"/>
  </p:sldLayoutIdLst>
  <p:txStyles>
    <p:titleStyle>
      <a:lvl1pPr algn="l" defTabSz="342900" rtl="0" eaLnBrk="1" latinLnBrk="0" hangingPunct="1">
        <a:lnSpc>
          <a:spcPts val="3000"/>
        </a:lnSpc>
        <a:spcBef>
          <a:spcPct val="0"/>
        </a:spcBef>
        <a:buNone/>
        <a:defRPr sz="3000" b="1" i="0" kern="1200" cap="none" baseline="0">
          <a:solidFill>
            <a:schemeClr val="bg2"/>
          </a:solidFill>
          <a:latin typeface="Georgia" panose="02040502050405020303" pitchFamily="18" charset="0"/>
          <a:ea typeface="Georgia" panose="02040502050405020303" pitchFamily="18" charset="0"/>
          <a:cs typeface="Arial" panose="020B0604020202020204" pitchFamily="34" charset="0"/>
        </a:defRPr>
      </a:lvl1pPr>
    </p:titleStyle>
    <p:bodyStyle>
      <a:lvl1pPr marL="0" indent="0" algn="l" defTabSz="342900" rtl="0" eaLnBrk="1" latinLnBrk="0" hangingPunct="1">
        <a:spcBef>
          <a:spcPct val="20000"/>
        </a:spcBef>
        <a:buFontTx/>
        <a:buNone/>
        <a:defRPr sz="1800" b="1" i="0" kern="1200" cap="none" baseline="0">
          <a:solidFill>
            <a:schemeClr val="bg2"/>
          </a:solidFill>
          <a:latin typeface="Georgia" panose="02040502050405020303" pitchFamily="18" charset="0"/>
          <a:ea typeface="Georgia" panose="02040502050405020303" pitchFamily="18" charset="0"/>
          <a:cs typeface="Arial" panose="020B0604020202020204" pitchFamily="34" charset="0"/>
        </a:defRPr>
      </a:lvl1pPr>
      <a:lvl2pPr marL="0" indent="0" algn="l" defTabSz="342900" rtl="0" eaLnBrk="1" latinLnBrk="0" hangingPunct="1">
        <a:spcBef>
          <a:spcPct val="20000"/>
        </a:spcBef>
        <a:buFontTx/>
        <a:buNone/>
        <a:defRPr sz="1500" kern="1200">
          <a:solidFill>
            <a:schemeClr val="bg1"/>
          </a:solidFill>
          <a:latin typeface="ITC Franklin Gothic Book"/>
          <a:ea typeface="+mn-ea"/>
          <a:cs typeface="+mn-cs"/>
        </a:defRPr>
      </a:lvl2pPr>
      <a:lvl3pPr marL="8572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Text Placeholder 2"/>
          <p:cNvSpPr>
            <a:spLocks noGrp="1"/>
          </p:cNvSpPr>
          <p:nvPr>
            <p:ph type="body" idx="1"/>
          </p:nvPr>
        </p:nvSpPr>
        <p:spPr>
          <a:xfrm>
            <a:off x="950808" y="2124271"/>
            <a:ext cx="10700848" cy="482731"/>
          </a:xfrm>
          <a:prstGeom prst="rect">
            <a:avLst/>
          </a:prstGeom>
        </p:spPr>
        <p:txBody>
          <a:bodyPr vert="horz" lIns="91440" tIns="45720" rIns="91440" bIns="45720" rtlCol="0" anchor="ctr" anchorCtr="0">
            <a:normAutofit/>
          </a:bodyPr>
          <a:lstStyle/>
          <a:p>
            <a:pPr lvl="0"/>
            <a:r>
              <a:rPr lang="en-US" dirty="0"/>
              <a:t>Click to edit Master text styles</a:t>
            </a:r>
          </a:p>
        </p:txBody>
      </p:sp>
      <p:sp>
        <p:nvSpPr>
          <p:cNvPr id="11" name="Title Placeholder 1"/>
          <p:cNvSpPr>
            <a:spLocks noGrp="1"/>
          </p:cNvSpPr>
          <p:nvPr>
            <p:ph type="title"/>
          </p:nvPr>
        </p:nvSpPr>
        <p:spPr>
          <a:xfrm>
            <a:off x="950808" y="981268"/>
            <a:ext cx="10700848" cy="1143000"/>
          </a:xfrm>
          <a:prstGeom prst="rect">
            <a:avLst/>
          </a:prstGeom>
        </p:spPr>
        <p:txBody>
          <a:bodyPr vert="horz" lIns="91440" tIns="45720" rIns="91440" bIns="45720" rtlCol="0" anchor="ctr">
            <a:noAutofit/>
          </a:bodyPr>
          <a:lstStyle/>
          <a:p>
            <a:r>
              <a:rPr lang="en-US" dirty="0"/>
              <a:t>Click to edit Master title style</a:t>
            </a:r>
          </a:p>
        </p:txBody>
      </p:sp>
      <p:sp>
        <p:nvSpPr>
          <p:cNvPr id="12" name="Rectangle 11"/>
          <p:cNvSpPr/>
          <p:nvPr userDrawn="1"/>
        </p:nvSpPr>
        <p:spPr>
          <a:xfrm>
            <a:off x="0" y="6473952"/>
            <a:ext cx="12192000" cy="38404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97550715-C01E-974C-8074-511A83C672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97865" y="5644469"/>
            <a:ext cx="2603466" cy="600799"/>
          </a:xfrm>
          <a:prstGeom prst="rect">
            <a:avLst/>
          </a:prstGeom>
        </p:spPr>
      </p:pic>
    </p:spTree>
    <p:extLst>
      <p:ext uri="{BB962C8B-B14F-4D97-AF65-F5344CB8AC3E}">
        <p14:creationId xmlns:p14="http://schemas.microsoft.com/office/powerpoint/2010/main" val="2124992114"/>
      </p:ext>
    </p:extLst>
  </p:cSld>
  <p:clrMap bg1="lt1" tx1="dk1" bg2="lt2" tx2="dk2" accent1="accent1" accent2="accent2" accent3="accent3" accent4="accent4" accent5="accent5" accent6="accent6" hlink="hlink" folHlink="folHlink"/>
  <p:sldLayoutIdLst>
    <p:sldLayoutId id="2147483756" r:id="rId1"/>
    <p:sldLayoutId id="2147483757" r:id="rId2"/>
  </p:sldLayoutIdLst>
  <p:txStyles>
    <p:titleStyle>
      <a:lvl1pPr algn="l" defTabSz="342900" rtl="0" eaLnBrk="1" latinLnBrk="0" hangingPunct="1">
        <a:lnSpc>
          <a:spcPts val="3000"/>
        </a:lnSpc>
        <a:spcBef>
          <a:spcPct val="0"/>
        </a:spcBef>
        <a:buNone/>
        <a:defRPr sz="3000" b="1" i="0" kern="1200" cap="none" baseline="0">
          <a:solidFill>
            <a:schemeClr val="bg2"/>
          </a:solidFill>
          <a:latin typeface="Georgia" panose="02040502050405020303" pitchFamily="18" charset="0"/>
          <a:ea typeface="Georgia" panose="02040502050405020303" pitchFamily="18" charset="0"/>
          <a:cs typeface="Arial" panose="020B0604020202020204" pitchFamily="34" charset="0"/>
        </a:defRPr>
      </a:lvl1pPr>
    </p:titleStyle>
    <p:bodyStyle>
      <a:lvl1pPr marL="0" indent="0" algn="l" defTabSz="342900" rtl="0" eaLnBrk="1" latinLnBrk="0" hangingPunct="1">
        <a:spcBef>
          <a:spcPct val="20000"/>
        </a:spcBef>
        <a:buFontTx/>
        <a:buNone/>
        <a:defRPr sz="1800" b="1" i="0" kern="1200" cap="none" baseline="0">
          <a:solidFill>
            <a:schemeClr val="bg2"/>
          </a:solidFill>
          <a:latin typeface="Georgia" panose="02040502050405020303" pitchFamily="18" charset="0"/>
          <a:ea typeface="Georgia" panose="02040502050405020303" pitchFamily="18" charset="0"/>
          <a:cs typeface="Arial" panose="020B0604020202020204" pitchFamily="34" charset="0"/>
        </a:defRPr>
      </a:lvl1pPr>
      <a:lvl2pPr marL="0" indent="0" algn="l" defTabSz="342900" rtl="0" eaLnBrk="1" latinLnBrk="0" hangingPunct="1">
        <a:spcBef>
          <a:spcPct val="20000"/>
        </a:spcBef>
        <a:buFontTx/>
        <a:buNone/>
        <a:defRPr sz="1500" kern="1200">
          <a:solidFill>
            <a:schemeClr val="bg1"/>
          </a:solidFill>
          <a:latin typeface="ITC Franklin Gothic Book"/>
          <a:ea typeface="+mn-ea"/>
          <a:cs typeface="+mn-cs"/>
        </a:defRPr>
      </a:lvl2pPr>
      <a:lvl3pPr marL="8572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Text Placeholder 2"/>
          <p:cNvSpPr>
            <a:spLocks noGrp="1"/>
          </p:cNvSpPr>
          <p:nvPr>
            <p:ph type="body" idx="1"/>
          </p:nvPr>
        </p:nvSpPr>
        <p:spPr>
          <a:xfrm>
            <a:off x="950808" y="2124271"/>
            <a:ext cx="10700848" cy="482731"/>
          </a:xfrm>
          <a:prstGeom prst="rect">
            <a:avLst/>
          </a:prstGeom>
        </p:spPr>
        <p:txBody>
          <a:bodyPr vert="horz" lIns="91440" tIns="45720" rIns="91440" bIns="45720" rtlCol="0" anchor="ctr" anchorCtr="0">
            <a:normAutofit/>
          </a:bodyPr>
          <a:lstStyle/>
          <a:p>
            <a:pPr lvl="0"/>
            <a:r>
              <a:rPr lang="en-US" dirty="0"/>
              <a:t>Click to edit Master text styles</a:t>
            </a:r>
          </a:p>
        </p:txBody>
      </p:sp>
      <p:sp>
        <p:nvSpPr>
          <p:cNvPr id="11" name="Title Placeholder 1"/>
          <p:cNvSpPr>
            <a:spLocks noGrp="1"/>
          </p:cNvSpPr>
          <p:nvPr>
            <p:ph type="title"/>
          </p:nvPr>
        </p:nvSpPr>
        <p:spPr>
          <a:xfrm>
            <a:off x="950808" y="981268"/>
            <a:ext cx="10700848" cy="1143000"/>
          </a:xfrm>
          <a:prstGeom prst="rect">
            <a:avLst/>
          </a:prstGeom>
        </p:spPr>
        <p:txBody>
          <a:bodyPr vert="horz" lIns="91440" tIns="45720" rIns="91440" bIns="45720" rtlCol="0" anchor="ctr">
            <a:noAutofit/>
          </a:bodyPr>
          <a:lstStyle/>
          <a:p>
            <a:r>
              <a:rPr lang="en-US" dirty="0"/>
              <a:t>Click to edit Master title style</a:t>
            </a:r>
          </a:p>
        </p:txBody>
      </p:sp>
      <p:sp>
        <p:nvSpPr>
          <p:cNvPr id="12" name="Rectangle 11"/>
          <p:cNvSpPr/>
          <p:nvPr userDrawn="1"/>
        </p:nvSpPr>
        <p:spPr>
          <a:xfrm>
            <a:off x="0" y="6473952"/>
            <a:ext cx="1219200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97550715-C01E-974C-8074-511A83C672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97865" y="5644469"/>
            <a:ext cx="2603466" cy="600799"/>
          </a:xfrm>
          <a:prstGeom prst="rect">
            <a:avLst/>
          </a:prstGeom>
        </p:spPr>
      </p:pic>
    </p:spTree>
    <p:extLst>
      <p:ext uri="{BB962C8B-B14F-4D97-AF65-F5344CB8AC3E}">
        <p14:creationId xmlns:p14="http://schemas.microsoft.com/office/powerpoint/2010/main" val="63092251"/>
      </p:ext>
    </p:extLst>
  </p:cSld>
  <p:clrMap bg1="lt1" tx1="dk1" bg2="lt2" tx2="dk2" accent1="accent1" accent2="accent2" accent3="accent3" accent4="accent4" accent5="accent5" accent6="accent6" hlink="hlink" folHlink="folHlink"/>
  <p:sldLayoutIdLst>
    <p:sldLayoutId id="2147483778" r:id="rId1"/>
    <p:sldLayoutId id="2147483779" r:id="rId2"/>
  </p:sldLayoutIdLst>
  <p:txStyles>
    <p:titleStyle>
      <a:lvl1pPr algn="l" defTabSz="342900" rtl="0" eaLnBrk="1" latinLnBrk="0" hangingPunct="1">
        <a:lnSpc>
          <a:spcPts val="3000"/>
        </a:lnSpc>
        <a:spcBef>
          <a:spcPct val="0"/>
        </a:spcBef>
        <a:buNone/>
        <a:defRPr sz="3000" b="1" i="0" kern="1200" cap="none" baseline="0">
          <a:solidFill>
            <a:schemeClr val="bg2"/>
          </a:solidFill>
          <a:latin typeface="Georgia" panose="02040502050405020303" pitchFamily="18" charset="0"/>
          <a:ea typeface="Georgia" panose="02040502050405020303" pitchFamily="18" charset="0"/>
          <a:cs typeface="Arial" panose="020B0604020202020204" pitchFamily="34" charset="0"/>
        </a:defRPr>
      </a:lvl1pPr>
    </p:titleStyle>
    <p:bodyStyle>
      <a:lvl1pPr marL="0" indent="0" algn="l" defTabSz="342900" rtl="0" eaLnBrk="1" latinLnBrk="0" hangingPunct="1">
        <a:spcBef>
          <a:spcPct val="20000"/>
        </a:spcBef>
        <a:buFontTx/>
        <a:buNone/>
        <a:defRPr sz="1800" b="1" i="0" kern="1200" cap="none" baseline="0">
          <a:solidFill>
            <a:schemeClr val="bg2"/>
          </a:solidFill>
          <a:latin typeface="Georgia" panose="02040502050405020303" pitchFamily="18" charset="0"/>
          <a:ea typeface="Georgia" panose="02040502050405020303" pitchFamily="18" charset="0"/>
          <a:cs typeface="Arial" panose="020B0604020202020204" pitchFamily="34" charset="0"/>
        </a:defRPr>
      </a:lvl1pPr>
      <a:lvl2pPr marL="0" indent="0" algn="l" defTabSz="342900" rtl="0" eaLnBrk="1" latinLnBrk="0" hangingPunct="1">
        <a:spcBef>
          <a:spcPct val="20000"/>
        </a:spcBef>
        <a:buFontTx/>
        <a:buNone/>
        <a:defRPr sz="1500" kern="1200">
          <a:solidFill>
            <a:schemeClr val="bg1"/>
          </a:solidFill>
          <a:latin typeface="ITC Franklin Gothic Book"/>
          <a:ea typeface="+mn-ea"/>
          <a:cs typeface="+mn-cs"/>
        </a:defRPr>
      </a:lvl2pPr>
      <a:lvl3pPr marL="8572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 name="Text Placeholder 2"/>
          <p:cNvSpPr>
            <a:spLocks noGrp="1"/>
          </p:cNvSpPr>
          <p:nvPr>
            <p:ph type="body" idx="1"/>
          </p:nvPr>
        </p:nvSpPr>
        <p:spPr>
          <a:xfrm>
            <a:off x="950808" y="2124271"/>
            <a:ext cx="10700848" cy="482731"/>
          </a:xfrm>
          <a:prstGeom prst="rect">
            <a:avLst/>
          </a:prstGeom>
        </p:spPr>
        <p:txBody>
          <a:bodyPr vert="horz" lIns="91440" tIns="45720" rIns="91440" bIns="45720" rtlCol="0" anchor="ctr" anchorCtr="0">
            <a:normAutofit/>
          </a:bodyPr>
          <a:lstStyle/>
          <a:p>
            <a:pPr lvl="0"/>
            <a:r>
              <a:rPr lang="en-US" dirty="0"/>
              <a:t>Click to edit Master text styles</a:t>
            </a:r>
          </a:p>
        </p:txBody>
      </p:sp>
      <p:sp>
        <p:nvSpPr>
          <p:cNvPr id="11" name="Title Placeholder 1"/>
          <p:cNvSpPr>
            <a:spLocks noGrp="1"/>
          </p:cNvSpPr>
          <p:nvPr>
            <p:ph type="title"/>
          </p:nvPr>
        </p:nvSpPr>
        <p:spPr>
          <a:xfrm>
            <a:off x="950808" y="981268"/>
            <a:ext cx="10700848" cy="1143000"/>
          </a:xfrm>
          <a:prstGeom prst="rect">
            <a:avLst/>
          </a:prstGeom>
        </p:spPr>
        <p:txBody>
          <a:bodyPr vert="horz" lIns="91440" tIns="45720" rIns="91440" bIns="45720" rtlCol="0" anchor="ctr">
            <a:noAutofit/>
          </a:bodyPr>
          <a:lstStyle/>
          <a:p>
            <a:r>
              <a:rPr lang="en-US" dirty="0"/>
              <a:t>Click to edit Master title style</a:t>
            </a:r>
          </a:p>
        </p:txBody>
      </p:sp>
      <p:sp>
        <p:nvSpPr>
          <p:cNvPr id="12" name="Rectangle 11"/>
          <p:cNvSpPr/>
          <p:nvPr userDrawn="1"/>
        </p:nvSpPr>
        <p:spPr>
          <a:xfrm>
            <a:off x="0" y="6473952"/>
            <a:ext cx="1219200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97550715-C01E-974C-8074-511A83C672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97867" y="5644469"/>
            <a:ext cx="2603462" cy="600799"/>
          </a:xfrm>
          <a:prstGeom prst="rect">
            <a:avLst/>
          </a:prstGeom>
        </p:spPr>
      </p:pic>
    </p:spTree>
    <p:extLst>
      <p:ext uri="{BB962C8B-B14F-4D97-AF65-F5344CB8AC3E}">
        <p14:creationId xmlns:p14="http://schemas.microsoft.com/office/powerpoint/2010/main" val="1882150007"/>
      </p:ext>
    </p:extLst>
  </p:cSld>
  <p:clrMap bg1="lt1" tx1="dk1" bg2="lt2" tx2="dk2" accent1="accent1" accent2="accent2" accent3="accent3" accent4="accent4" accent5="accent5" accent6="accent6" hlink="hlink" folHlink="folHlink"/>
  <p:sldLayoutIdLst>
    <p:sldLayoutId id="2147483759" r:id="rId1"/>
    <p:sldLayoutId id="2147483760" r:id="rId2"/>
  </p:sldLayoutIdLst>
  <p:txStyles>
    <p:titleStyle>
      <a:lvl1pPr algn="l" defTabSz="342900" rtl="0" eaLnBrk="1" latinLnBrk="0" hangingPunct="1">
        <a:lnSpc>
          <a:spcPts val="3000"/>
        </a:lnSpc>
        <a:spcBef>
          <a:spcPct val="0"/>
        </a:spcBef>
        <a:buNone/>
        <a:defRPr sz="3000" b="1" i="0" kern="1200" cap="none" baseline="0">
          <a:solidFill>
            <a:schemeClr val="accent2"/>
          </a:solidFill>
          <a:latin typeface="Georgia" panose="02040502050405020303" pitchFamily="18" charset="0"/>
          <a:ea typeface="Georgia" panose="02040502050405020303" pitchFamily="18" charset="0"/>
          <a:cs typeface="Arial" panose="020B0604020202020204" pitchFamily="34" charset="0"/>
        </a:defRPr>
      </a:lvl1pPr>
    </p:titleStyle>
    <p:bodyStyle>
      <a:lvl1pPr marL="0" indent="0" algn="l" defTabSz="342900" rtl="0" eaLnBrk="1" latinLnBrk="0" hangingPunct="1">
        <a:spcBef>
          <a:spcPct val="20000"/>
        </a:spcBef>
        <a:buFontTx/>
        <a:buNone/>
        <a:defRPr sz="1800" b="1" i="0" kern="1200" cap="none" baseline="0">
          <a:solidFill>
            <a:schemeClr val="accent2"/>
          </a:solidFill>
          <a:latin typeface="Georgia" panose="02040502050405020303" pitchFamily="18" charset="0"/>
          <a:ea typeface="Georgia" panose="02040502050405020303" pitchFamily="18" charset="0"/>
          <a:cs typeface="Arial" panose="020B0604020202020204" pitchFamily="34" charset="0"/>
        </a:defRPr>
      </a:lvl1pPr>
      <a:lvl2pPr marL="0" indent="0" algn="l" defTabSz="342900" rtl="0" eaLnBrk="1" latinLnBrk="0" hangingPunct="1">
        <a:spcBef>
          <a:spcPct val="20000"/>
        </a:spcBef>
        <a:buFontTx/>
        <a:buNone/>
        <a:defRPr sz="1500" kern="1200">
          <a:solidFill>
            <a:schemeClr val="bg1"/>
          </a:solidFill>
          <a:latin typeface="ITC Franklin Gothic Book"/>
          <a:ea typeface="+mn-ea"/>
          <a:cs typeface="+mn-cs"/>
        </a:defRPr>
      </a:lvl2pPr>
      <a:lvl3pPr marL="8572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 name="Text Placeholder 2"/>
          <p:cNvSpPr>
            <a:spLocks noGrp="1"/>
          </p:cNvSpPr>
          <p:nvPr>
            <p:ph type="body" idx="1"/>
          </p:nvPr>
        </p:nvSpPr>
        <p:spPr>
          <a:xfrm>
            <a:off x="950808" y="2124271"/>
            <a:ext cx="10700848" cy="482731"/>
          </a:xfrm>
          <a:prstGeom prst="rect">
            <a:avLst/>
          </a:prstGeom>
        </p:spPr>
        <p:txBody>
          <a:bodyPr vert="horz" lIns="91440" tIns="45720" rIns="91440" bIns="45720" rtlCol="0" anchor="ctr" anchorCtr="0">
            <a:normAutofit/>
          </a:bodyPr>
          <a:lstStyle/>
          <a:p>
            <a:pPr lvl="0"/>
            <a:r>
              <a:rPr lang="en-US" dirty="0"/>
              <a:t>Click to edit Master text styles</a:t>
            </a:r>
          </a:p>
        </p:txBody>
      </p:sp>
      <p:sp>
        <p:nvSpPr>
          <p:cNvPr id="11" name="Title Placeholder 1"/>
          <p:cNvSpPr>
            <a:spLocks noGrp="1"/>
          </p:cNvSpPr>
          <p:nvPr>
            <p:ph type="title"/>
          </p:nvPr>
        </p:nvSpPr>
        <p:spPr>
          <a:xfrm>
            <a:off x="950808" y="981268"/>
            <a:ext cx="10700848" cy="1143000"/>
          </a:xfrm>
          <a:prstGeom prst="rect">
            <a:avLst/>
          </a:prstGeom>
        </p:spPr>
        <p:txBody>
          <a:bodyPr vert="horz" lIns="91440" tIns="45720" rIns="91440" bIns="45720" rtlCol="0" anchor="ctr">
            <a:noAutofit/>
          </a:bodyPr>
          <a:lstStyle/>
          <a:p>
            <a:r>
              <a:rPr lang="en-US" dirty="0"/>
              <a:t>Click to edit Master title style</a:t>
            </a:r>
          </a:p>
        </p:txBody>
      </p:sp>
      <p:sp>
        <p:nvSpPr>
          <p:cNvPr id="12" name="Rectangle 11"/>
          <p:cNvSpPr/>
          <p:nvPr userDrawn="1"/>
        </p:nvSpPr>
        <p:spPr>
          <a:xfrm>
            <a:off x="0" y="6473952"/>
            <a:ext cx="12192000" cy="3840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97550715-C01E-974C-8074-511A83C672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97867" y="5644469"/>
            <a:ext cx="2603462" cy="600799"/>
          </a:xfrm>
          <a:prstGeom prst="rect">
            <a:avLst/>
          </a:prstGeom>
        </p:spPr>
      </p:pic>
    </p:spTree>
    <p:extLst>
      <p:ext uri="{BB962C8B-B14F-4D97-AF65-F5344CB8AC3E}">
        <p14:creationId xmlns:p14="http://schemas.microsoft.com/office/powerpoint/2010/main" val="574205282"/>
      </p:ext>
    </p:extLst>
  </p:cSld>
  <p:clrMap bg1="lt1" tx1="dk1" bg2="lt2" tx2="dk2" accent1="accent1" accent2="accent2" accent3="accent3" accent4="accent4" accent5="accent5" accent6="accent6" hlink="hlink" folHlink="folHlink"/>
  <p:sldLayoutIdLst>
    <p:sldLayoutId id="2147483781" r:id="rId1"/>
    <p:sldLayoutId id="2147483782" r:id="rId2"/>
  </p:sldLayoutIdLst>
  <p:txStyles>
    <p:titleStyle>
      <a:lvl1pPr algn="l" defTabSz="342900" rtl="0" eaLnBrk="1" latinLnBrk="0" hangingPunct="1">
        <a:lnSpc>
          <a:spcPts val="3000"/>
        </a:lnSpc>
        <a:spcBef>
          <a:spcPct val="0"/>
        </a:spcBef>
        <a:buNone/>
        <a:defRPr sz="3000" b="1" i="0" kern="1200" cap="none" baseline="0">
          <a:solidFill>
            <a:schemeClr val="accent1"/>
          </a:solidFill>
          <a:latin typeface="Georgia" panose="02040502050405020303" pitchFamily="18" charset="0"/>
          <a:ea typeface="Georgia" panose="02040502050405020303" pitchFamily="18" charset="0"/>
          <a:cs typeface="Arial" panose="020B0604020202020204" pitchFamily="34" charset="0"/>
        </a:defRPr>
      </a:lvl1pPr>
    </p:titleStyle>
    <p:bodyStyle>
      <a:lvl1pPr marL="0" indent="0" algn="l" defTabSz="342900" rtl="0" eaLnBrk="1" latinLnBrk="0" hangingPunct="1">
        <a:spcBef>
          <a:spcPct val="20000"/>
        </a:spcBef>
        <a:buFontTx/>
        <a:buNone/>
        <a:defRPr sz="1800" b="1" i="0" kern="1200" cap="none" baseline="0">
          <a:solidFill>
            <a:schemeClr val="accent1"/>
          </a:solidFill>
          <a:latin typeface="Georgia" panose="02040502050405020303" pitchFamily="18" charset="0"/>
          <a:ea typeface="Georgia" panose="02040502050405020303" pitchFamily="18" charset="0"/>
          <a:cs typeface="Arial" panose="020B0604020202020204" pitchFamily="34" charset="0"/>
        </a:defRPr>
      </a:lvl1pPr>
      <a:lvl2pPr marL="0" indent="0" algn="l" defTabSz="342900" rtl="0" eaLnBrk="1" latinLnBrk="0" hangingPunct="1">
        <a:spcBef>
          <a:spcPct val="20000"/>
        </a:spcBef>
        <a:buFontTx/>
        <a:buNone/>
        <a:defRPr sz="1500" kern="1200">
          <a:solidFill>
            <a:schemeClr val="bg1"/>
          </a:solidFill>
          <a:latin typeface="ITC Franklin Gothic Book"/>
          <a:ea typeface="+mn-ea"/>
          <a:cs typeface="+mn-cs"/>
        </a:defRPr>
      </a:lvl2pPr>
      <a:lvl3pPr marL="8572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 name="Text Placeholder 2"/>
          <p:cNvSpPr>
            <a:spLocks noGrp="1"/>
          </p:cNvSpPr>
          <p:nvPr>
            <p:ph type="body" idx="1"/>
          </p:nvPr>
        </p:nvSpPr>
        <p:spPr>
          <a:xfrm>
            <a:off x="950808" y="2124271"/>
            <a:ext cx="10700848" cy="482731"/>
          </a:xfrm>
          <a:prstGeom prst="rect">
            <a:avLst/>
          </a:prstGeom>
        </p:spPr>
        <p:txBody>
          <a:bodyPr vert="horz" lIns="91440" tIns="45720" rIns="91440" bIns="45720" rtlCol="0" anchor="ctr" anchorCtr="0">
            <a:normAutofit/>
          </a:bodyPr>
          <a:lstStyle/>
          <a:p>
            <a:pPr lvl="0"/>
            <a:r>
              <a:rPr lang="en-US" dirty="0"/>
              <a:t>Click to edit Master text styles</a:t>
            </a:r>
          </a:p>
        </p:txBody>
      </p:sp>
      <p:sp>
        <p:nvSpPr>
          <p:cNvPr id="11" name="Title Placeholder 1"/>
          <p:cNvSpPr>
            <a:spLocks noGrp="1"/>
          </p:cNvSpPr>
          <p:nvPr>
            <p:ph type="title"/>
          </p:nvPr>
        </p:nvSpPr>
        <p:spPr>
          <a:xfrm>
            <a:off x="950808" y="981268"/>
            <a:ext cx="10700848" cy="1143000"/>
          </a:xfrm>
          <a:prstGeom prst="rect">
            <a:avLst/>
          </a:prstGeom>
        </p:spPr>
        <p:txBody>
          <a:bodyPr vert="horz" lIns="91440" tIns="45720" rIns="91440" bIns="45720" rtlCol="0" anchor="ctr">
            <a:noAutofit/>
          </a:bodyPr>
          <a:lstStyle/>
          <a:p>
            <a:r>
              <a:rPr lang="en-US" dirty="0"/>
              <a:t>Click to edit Master title style</a:t>
            </a:r>
          </a:p>
        </p:txBody>
      </p:sp>
      <p:sp>
        <p:nvSpPr>
          <p:cNvPr id="12" name="Rectangle 11"/>
          <p:cNvSpPr/>
          <p:nvPr userDrawn="1"/>
        </p:nvSpPr>
        <p:spPr>
          <a:xfrm>
            <a:off x="0" y="6473952"/>
            <a:ext cx="12192000" cy="38404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97550715-C01E-974C-8074-511A83C672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97867" y="5644469"/>
            <a:ext cx="2603462" cy="600799"/>
          </a:xfrm>
          <a:prstGeom prst="rect">
            <a:avLst/>
          </a:prstGeom>
        </p:spPr>
      </p:pic>
    </p:spTree>
    <p:extLst>
      <p:ext uri="{BB962C8B-B14F-4D97-AF65-F5344CB8AC3E}">
        <p14:creationId xmlns:p14="http://schemas.microsoft.com/office/powerpoint/2010/main" val="2576268077"/>
      </p:ext>
    </p:extLst>
  </p:cSld>
  <p:clrMap bg1="lt1" tx1="dk1" bg2="lt2" tx2="dk2" accent1="accent1" accent2="accent2" accent3="accent3" accent4="accent4" accent5="accent5" accent6="accent6" hlink="hlink" folHlink="folHlink"/>
  <p:sldLayoutIdLst>
    <p:sldLayoutId id="2147483784" r:id="rId1"/>
    <p:sldLayoutId id="2147483785" r:id="rId2"/>
  </p:sldLayoutIdLst>
  <p:txStyles>
    <p:titleStyle>
      <a:lvl1pPr algn="l" defTabSz="342900" rtl="0" eaLnBrk="1" latinLnBrk="0" hangingPunct="1">
        <a:lnSpc>
          <a:spcPts val="3000"/>
        </a:lnSpc>
        <a:spcBef>
          <a:spcPct val="0"/>
        </a:spcBef>
        <a:buNone/>
        <a:defRPr sz="3000" b="1" i="0" kern="1200" cap="none" baseline="0">
          <a:solidFill>
            <a:schemeClr val="accent4"/>
          </a:solidFill>
          <a:latin typeface="Georgia" panose="02040502050405020303" pitchFamily="18" charset="0"/>
          <a:ea typeface="Georgia" panose="02040502050405020303" pitchFamily="18" charset="0"/>
          <a:cs typeface="Arial" panose="020B0604020202020204" pitchFamily="34" charset="0"/>
        </a:defRPr>
      </a:lvl1pPr>
    </p:titleStyle>
    <p:bodyStyle>
      <a:lvl1pPr marL="0" indent="0" algn="l" defTabSz="342900" rtl="0" eaLnBrk="1" latinLnBrk="0" hangingPunct="1">
        <a:spcBef>
          <a:spcPct val="20000"/>
        </a:spcBef>
        <a:buFontTx/>
        <a:buNone/>
        <a:defRPr sz="1800" b="1" i="0" kern="1200" cap="none" baseline="0">
          <a:solidFill>
            <a:schemeClr val="accent4"/>
          </a:solidFill>
          <a:latin typeface="Georgia" panose="02040502050405020303" pitchFamily="18" charset="0"/>
          <a:ea typeface="Georgia" panose="02040502050405020303" pitchFamily="18" charset="0"/>
          <a:cs typeface="Arial" panose="020B0604020202020204" pitchFamily="34" charset="0"/>
        </a:defRPr>
      </a:lvl1pPr>
      <a:lvl2pPr marL="0" indent="0" algn="l" defTabSz="342900" rtl="0" eaLnBrk="1" latinLnBrk="0" hangingPunct="1">
        <a:spcBef>
          <a:spcPct val="20000"/>
        </a:spcBef>
        <a:buFontTx/>
        <a:buNone/>
        <a:defRPr sz="1500" kern="1200">
          <a:solidFill>
            <a:schemeClr val="bg1"/>
          </a:solidFill>
          <a:latin typeface="ITC Franklin Gothic Book"/>
          <a:ea typeface="+mn-ea"/>
          <a:cs typeface="+mn-cs"/>
        </a:defRPr>
      </a:lvl2pPr>
      <a:lvl3pPr marL="8572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6.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c.gov/mmwr/volumes/65/rr/rr6503a1.htm?s_cid=rr6503a1_w" TargetMode="External"/><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image" Target="../media/image18.tmp"/><Relationship Id="rId5" Type="http://schemas.openxmlformats.org/officeDocument/2006/relationships/image" Target="../media/image17.tmp"/><Relationship Id="rId4" Type="http://schemas.openxmlformats.org/officeDocument/2006/relationships/hyperlink" Target="http://www.who.int/reproductivehealth/publications/family_planning/MEC-5/en/"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0.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20.xml"/><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hyperlink" Target="http://dx.doi.org/10.15585/mmwr.rr6503a" TargetMode="Externa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CD6BD-4B31-4AA1-856D-A598A8DF181A}"/>
              </a:ext>
            </a:extLst>
          </p:cNvPr>
          <p:cNvSpPr>
            <a:spLocks noGrp="1"/>
          </p:cNvSpPr>
          <p:nvPr>
            <p:ph type="title"/>
          </p:nvPr>
        </p:nvSpPr>
        <p:spPr>
          <a:xfrm>
            <a:off x="179296" y="6008361"/>
            <a:ext cx="8928845" cy="586160"/>
          </a:xfrm>
        </p:spPr>
        <p:txBody>
          <a:bodyPr/>
          <a:lstStyle/>
          <a:p>
            <a:pPr algn="l"/>
            <a:r>
              <a:rPr lang="en-US" sz="2800" b="0" dirty="0">
                <a:solidFill>
                  <a:srgbClr val="232D48"/>
                </a:solidFill>
                <a:cs typeface="Times New Roman" panose="02020603050405020304" pitchFamily="18" charset="0"/>
              </a:rPr>
              <a:t>Susan Hayden Gray, MD, FAAP</a:t>
            </a:r>
            <a:endParaRPr lang="en-US" sz="2800" dirty="0"/>
          </a:p>
        </p:txBody>
      </p:sp>
      <p:sp>
        <p:nvSpPr>
          <p:cNvPr id="4" name="TextBox 3">
            <a:extLst>
              <a:ext uri="{FF2B5EF4-FFF2-40B4-BE49-F238E27FC236}">
                <a16:creationId xmlns:a16="http://schemas.microsoft.com/office/drawing/2014/main" id="{617DD568-E68F-465A-8927-1A3C086119B2}"/>
              </a:ext>
            </a:extLst>
          </p:cNvPr>
          <p:cNvSpPr txBox="1"/>
          <p:nvPr/>
        </p:nvSpPr>
        <p:spPr>
          <a:xfrm>
            <a:off x="1283109" y="2767902"/>
            <a:ext cx="10191135" cy="15696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3200" dirty="0">
                <a:solidFill>
                  <a:srgbClr val="232D48"/>
                </a:solidFill>
                <a:latin typeface="Georgia" panose="02040502050405020303" pitchFamily="18" charset="0"/>
              </a:rPr>
              <a:t>Make it Stop!</a:t>
            </a:r>
          </a:p>
          <a:p>
            <a:pPr algn="ctr"/>
            <a:r>
              <a:rPr lang="en-US" sz="3200" b="0" dirty="0">
                <a:solidFill>
                  <a:srgbClr val="232D48"/>
                </a:solidFill>
                <a:effectLst/>
                <a:ea typeface="Calibri" panose="020F0502020204030204" pitchFamily="34" charset="0"/>
                <a:cs typeface="Times New Roman" panose="02020603050405020304" pitchFamily="18" charset="0"/>
              </a:rPr>
              <a:t>Strategies for Managing Heavy Menstrual Bleeding for Patients with Bleeding and Clotting Disorders</a:t>
            </a:r>
            <a:endParaRPr lang="en-US" sz="3200" dirty="0">
              <a:solidFill>
                <a:srgbClr val="232D48"/>
              </a:solidFill>
              <a:latin typeface="Georgia" panose="02040502050405020303" pitchFamily="18" charset="0"/>
            </a:endParaRPr>
          </a:p>
        </p:txBody>
      </p:sp>
    </p:spTree>
    <p:extLst>
      <p:ext uri="{BB962C8B-B14F-4D97-AF65-F5344CB8AC3E}">
        <p14:creationId xmlns:p14="http://schemas.microsoft.com/office/powerpoint/2010/main" val="2594815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1F9539-2C93-4E61-9161-DEB4D225320F}"/>
              </a:ext>
            </a:extLst>
          </p:cNvPr>
          <p:cNvSpPr>
            <a:spLocks noGrp="1"/>
          </p:cNvSpPr>
          <p:nvPr>
            <p:ph type="body" sz="quarter" idx="11"/>
          </p:nvPr>
        </p:nvSpPr>
        <p:spPr/>
        <p:txBody>
          <a:bodyPr/>
          <a:lstStyle/>
          <a:p>
            <a:r>
              <a:rPr lang="en-US" dirty="0"/>
              <a:t>16 year old whose mother has a history of DVT with birth control pill use</a:t>
            </a:r>
          </a:p>
          <a:p>
            <a:endParaRPr lang="en-US" dirty="0"/>
          </a:p>
          <a:p>
            <a:r>
              <a:rPr lang="en-US" dirty="0"/>
              <a:t>Wants to have “a regular period, like my friends”</a:t>
            </a:r>
          </a:p>
        </p:txBody>
      </p:sp>
      <p:sp>
        <p:nvSpPr>
          <p:cNvPr id="3" name="Title 2">
            <a:extLst>
              <a:ext uri="{FF2B5EF4-FFF2-40B4-BE49-F238E27FC236}">
                <a16:creationId xmlns:a16="http://schemas.microsoft.com/office/drawing/2014/main" id="{450BF4CC-7679-4799-917E-542F0275AB5B}"/>
              </a:ext>
            </a:extLst>
          </p:cNvPr>
          <p:cNvSpPr>
            <a:spLocks noGrp="1"/>
          </p:cNvSpPr>
          <p:nvPr>
            <p:ph type="title"/>
          </p:nvPr>
        </p:nvSpPr>
        <p:spPr/>
        <p:txBody>
          <a:bodyPr/>
          <a:lstStyle/>
          <a:p>
            <a:r>
              <a:rPr lang="en-US" dirty="0"/>
              <a:t>Case #3</a:t>
            </a:r>
          </a:p>
        </p:txBody>
      </p:sp>
    </p:spTree>
    <p:extLst>
      <p:ext uri="{BB962C8B-B14F-4D97-AF65-F5344CB8AC3E}">
        <p14:creationId xmlns:p14="http://schemas.microsoft.com/office/powerpoint/2010/main" val="889781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6222" y="2706373"/>
            <a:ext cx="10700848" cy="1143000"/>
          </a:xfrm>
        </p:spPr>
        <p:txBody>
          <a:bodyPr/>
          <a:lstStyle/>
          <a:p>
            <a:r>
              <a:rPr lang="en-US" dirty="0"/>
              <a:t>What is the right treatment for these patients?</a:t>
            </a:r>
          </a:p>
        </p:txBody>
      </p:sp>
    </p:spTree>
    <p:extLst>
      <p:ext uri="{BB962C8B-B14F-4D97-AF65-F5344CB8AC3E}">
        <p14:creationId xmlns:p14="http://schemas.microsoft.com/office/powerpoint/2010/main" val="1463725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used for menstrual management </a:t>
            </a:r>
          </a:p>
        </p:txBody>
      </p:sp>
      <p:sp>
        <p:nvSpPr>
          <p:cNvPr id="4" name="Text Placeholder 3"/>
          <p:cNvSpPr>
            <a:spLocks noGrp="1"/>
          </p:cNvSpPr>
          <p:nvPr>
            <p:ph type="body" sz="quarter" idx="11"/>
          </p:nvPr>
        </p:nvSpPr>
        <p:spPr>
          <a:xfrm>
            <a:off x="950385" y="2186872"/>
            <a:ext cx="10703732" cy="3146425"/>
          </a:xfrm>
        </p:spPr>
        <p:txBody>
          <a:bodyPr/>
          <a:lstStyle/>
          <a:p>
            <a:pPr>
              <a:lnSpc>
                <a:spcPct val="100000"/>
              </a:lnSpc>
            </a:pPr>
            <a:r>
              <a:rPr lang="en-US" sz="2400" dirty="0"/>
              <a:t>Hormone Therapies</a:t>
            </a:r>
          </a:p>
          <a:p>
            <a:pPr marL="1200150" lvl="2" indent="-342900">
              <a:lnSpc>
                <a:spcPct val="100000"/>
              </a:lnSpc>
              <a:buFont typeface="Arial" panose="020B0604020202020204" pitchFamily="34" charset="0"/>
              <a:buChar char="•"/>
            </a:pPr>
            <a:r>
              <a:rPr lang="en-US" sz="2400" dirty="0"/>
              <a:t>	Estrogen containing</a:t>
            </a:r>
          </a:p>
          <a:p>
            <a:pPr marL="1200150" lvl="2" indent="-342900">
              <a:lnSpc>
                <a:spcPct val="100000"/>
              </a:lnSpc>
              <a:buFont typeface="Arial" panose="020B0604020202020204" pitchFamily="34" charset="0"/>
              <a:buChar char="•"/>
            </a:pPr>
            <a:r>
              <a:rPr lang="en-US" sz="2400" dirty="0"/>
              <a:t>	Progestin only</a:t>
            </a:r>
          </a:p>
          <a:p>
            <a:pPr marL="1200150" lvl="2" indent="-342900">
              <a:lnSpc>
                <a:spcPct val="100000"/>
              </a:lnSpc>
              <a:buFont typeface="Arial" panose="020B0604020202020204" pitchFamily="34" charset="0"/>
              <a:buChar char="•"/>
            </a:pPr>
            <a:r>
              <a:rPr lang="en-US" sz="2400" dirty="0"/>
              <a:t>	GnRH agonists</a:t>
            </a:r>
          </a:p>
          <a:p>
            <a:pPr>
              <a:lnSpc>
                <a:spcPct val="100000"/>
              </a:lnSpc>
            </a:pPr>
            <a:r>
              <a:rPr lang="en-US" sz="2400" dirty="0"/>
              <a:t>NSAIDs (ibuprofen, naproxen, mefenamic acid)</a:t>
            </a:r>
          </a:p>
          <a:p>
            <a:pPr>
              <a:lnSpc>
                <a:spcPct val="100000"/>
              </a:lnSpc>
            </a:pPr>
            <a:r>
              <a:rPr lang="en-US" sz="2400" dirty="0" err="1"/>
              <a:t>Antifibrinolytics</a:t>
            </a:r>
            <a:endParaRPr lang="en-US" sz="2400" dirty="0"/>
          </a:p>
          <a:p>
            <a:pPr>
              <a:lnSpc>
                <a:spcPct val="100000"/>
              </a:lnSpc>
            </a:pPr>
            <a:r>
              <a:rPr lang="en-US" sz="2400" dirty="0"/>
              <a:t>Surgical procedures</a:t>
            </a:r>
          </a:p>
          <a:p>
            <a:pPr marL="1200150" lvl="2" indent="-342900">
              <a:lnSpc>
                <a:spcPct val="100000"/>
              </a:lnSpc>
              <a:buFont typeface="Arial" panose="020B0604020202020204" pitchFamily="34" charset="0"/>
              <a:buChar char="•"/>
            </a:pPr>
            <a:r>
              <a:rPr lang="en-US" sz="2400" dirty="0"/>
              <a:t>	Endometrial ablation</a:t>
            </a:r>
          </a:p>
          <a:p>
            <a:pPr marL="1200150" lvl="2" indent="-342900">
              <a:lnSpc>
                <a:spcPct val="100000"/>
              </a:lnSpc>
              <a:buFont typeface="Arial" panose="020B0604020202020204" pitchFamily="34" charset="0"/>
              <a:buChar char="•"/>
            </a:pPr>
            <a:r>
              <a:rPr lang="en-US" sz="2400" dirty="0"/>
              <a:t>	Hysterectomy</a:t>
            </a:r>
          </a:p>
        </p:txBody>
      </p:sp>
    </p:spTree>
    <p:extLst>
      <p:ext uri="{BB962C8B-B14F-4D97-AF65-F5344CB8AC3E}">
        <p14:creationId xmlns:p14="http://schemas.microsoft.com/office/powerpoint/2010/main" val="448689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206" y="583545"/>
            <a:ext cx="10683321" cy="1143000"/>
          </a:xfrm>
        </p:spPr>
        <p:txBody>
          <a:bodyPr/>
          <a:lstStyle/>
          <a:p>
            <a:r>
              <a:rPr lang="en-US" dirty="0"/>
              <a:t>Menstrual History questions</a:t>
            </a:r>
          </a:p>
        </p:txBody>
      </p:sp>
      <p:sp>
        <p:nvSpPr>
          <p:cNvPr id="3" name="Text Placeholder 2"/>
          <p:cNvSpPr>
            <a:spLocks noGrp="1"/>
          </p:cNvSpPr>
          <p:nvPr>
            <p:ph type="body" sz="quarter" idx="11"/>
          </p:nvPr>
        </p:nvSpPr>
        <p:spPr>
          <a:xfrm>
            <a:off x="970795" y="2108984"/>
            <a:ext cx="10703732" cy="3146425"/>
          </a:xfrm>
        </p:spPr>
        <p:txBody>
          <a:bodyPr/>
          <a:lstStyle/>
          <a:p>
            <a:pPr>
              <a:lnSpc>
                <a:spcPct val="100000"/>
              </a:lnSpc>
            </a:pPr>
            <a:r>
              <a:rPr lang="en-US" dirty="0"/>
              <a:t>Last menstrual period is a vital sign! Document it in chart</a:t>
            </a:r>
          </a:p>
          <a:p>
            <a:pPr>
              <a:lnSpc>
                <a:spcPct val="100000"/>
              </a:lnSpc>
            </a:pPr>
            <a:r>
              <a:rPr lang="en-US" dirty="0"/>
              <a:t>Time of menarche</a:t>
            </a:r>
          </a:p>
          <a:p>
            <a:pPr>
              <a:lnSpc>
                <a:spcPct val="100000"/>
              </a:lnSpc>
            </a:pPr>
            <a:r>
              <a:rPr lang="en-US" dirty="0"/>
              <a:t>Pattern of bleeding: Regular, Irregular </a:t>
            </a:r>
          </a:p>
          <a:p>
            <a:pPr>
              <a:lnSpc>
                <a:spcPct val="100000"/>
              </a:lnSpc>
            </a:pPr>
            <a:r>
              <a:rPr lang="en-US" dirty="0"/>
              <a:t>	Interval of 21-40 days may be normal</a:t>
            </a:r>
          </a:p>
          <a:p>
            <a:pPr>
              <a:lnSpc>
                <a:spcPct val="100000"/>
              </a:lnSpc>
            </a:pPr>
            <a:r>
              <a:rPr lang="en-US" dirty="0"/>
              <a:t>How many days? </a:t>
            </a:r>
          </a:p>
          <a:p>
            <a:pPr>
              <a:lnSpc>
                <a:spcPct val="100000"/>
              </a:lnSpc>
            </a:pPr>
            <a:r>
              <a:rPr lang="en-US" dirty="0"/>
              <a:t>	&lt;3 or &gt;7 may be abnormal (or anyone with anemia)</a:t>
            </a:r>
          </a:p>
          <a:p>
            <a:pPr>
              <a:lnSpc>
                <a:spcPct val="100000"/>
              </a:lnSpc>
            </a:pPr>
            <a:r>
              <a:rPr lang="en-US" dirty="0"/>
              <a:t>Skipping periods</a:t>
            </a:r>
          </a:p>
          <a:p>
            <a:pPr>
              <a:lnSpc>
                <a:spcPct val="100000"/>
              </a:lnSpc>
            </a:pPr>
            <a:r>
              <a:rPr lang="en-US" dirty="0"/>
              <a:t>Missing activities/quality of life</a:t>
            </a:r>
          </a:p>
          <a:p>
            <a:pPr>
              <a:lnSpc>
                <a:spcPct val="100000"/>
              </a:lnSpc>
            </a:pPr>
            <a:r>
              <a:rPr lang="en-US" dirty="0"/>
              <a:t>Don’t forget to ask about SEX--confidentially</a:t>
            </a:r>
          </a:p>
          <a:p>
            <a:pPr>
              <a:lnSpc>
                <a:spcPct val="100000"/>
              </a:lnSpc>
            </a:pPr>
            <a:endParaRPr lang="en-US" dirty="0"/>
          </a:p>
        </p:txBody>
      </p:sp>
    </p:spTree>
    <p:extLst>
      <p:ext uri="{BB962C8B-B14F-4D97-AF65-F5344CB8AC3E}">
        <p14:creationId xmlns:p14="http://schemas.microsoft.com/office/powerpoint/2010/main" val="2818903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Progestin containing intrauterine devices (LNG-IUD)</a:t>
            </a:r>
          </a:p>
        </p:txBody>
      </p:sp>
      <p:sp>
        <p:nvSpPr>
          <p:cNvPr id="3" name="Content Placeholder 2"/>
          <p:cNvSpPr>
            <a:spLocks noGrp="1"/>
          </p:cNvSpPr>
          <p:nvPr>
            <p:ph sz="half" idx="1"/>
          </p:nvPr>
        </p:nvSpPr>
        <p:spPr>
          <a:xfrm>
            <a:off x="1066800" y="2124268"/>
            <a:ext cx="4681538" cy="4525963"/>
          </a:xfrm>
        </p:spPr>
        <p:txBody>
          <a:bodyPr numCol="1">
            <a:normAutofit/>
          </a:bodyPr>
          <a:lstStyle/>
          <a:p>
            <a:endParaRPr lang="en-US" sz="2400" b="0" dirty="0">
              <a:solidFill>
                <a:srgbClr val="232D48"/>
              </a:solidFill>
            </a:endParaRPr>
          </a:p>
          <a:p>
            <a:r>
              <a:rPr lang="en-US" sz="2400" b="0" dirty="0">
                <a:solidFill>
                  <a:srgbClr val="232D48"/>
                </a:solidFill>
              </a:rPr>
              <a:t>All produce unpredictable bleeding initially but overall reduce volume of bleeding.</a:t>
            </a:r>
          </a:p>
          <a:p>
            <a:endParaRPr lang="en-US" sz="2400" b="0" dirty="0">
              <a:solidFill>
                <a:srgbClr val="232D48"/>
              </a:solidFill>
            </a:endParaRPr>
          </a:p>
          <a:p>
            <a:r>
              <a:rPr lang="en-US" sz="2400" b="0" dirty="0">
                <a:solidFill>
                  <a:srgbClr val="232D48"/>
                </a:solidFill>
              </a:rPr>
              <a:t>Low systemic absorption</a:t>
            </a:r>
          </a:p>
          <a:p>
            <a:endParaRPr lang="en-US" sz="2400" b="0" dirty="0">
              <a:solidFill>
                <a:srgbClr val="232D48"/>
              </a:solidFill>
            </a:endParaRPr>
          </a:p>
          <a:p>
            <a:r>
              <a:rPr lang="en-US" sz="2400" b="0" dirty="0">
                <a:solidFill>
                  <a:srgbClr val="232D48"/>
                </a:solidFill>
              </a:rPr>
              <a:t>Very little effect on VTE risk</a:t>
            </a:r>
          </a:p>
          <a:p>
            <a:endParaRPr lang="en-US" sz="2400" b="0" dirty="0">
              <a:solidFill>
                <a:srgbClr val="232D48"/>
              </a:solidFill>
            </a:endParaRPr>
          </a:p>
          <a:p>
            <a:endParaRPr lang="en-US" sz="2400" b="0" dirty="0">
              <a:solidFill>
                <a:srgbClr val="232D48"/>
              </a:solidFill>
            </a:endParaRPr>
          </a:p>
          <a:p>
            <a:endParaRPr lang="en-US" sz="2000" b="0" dirty="0">
              <a:solidFill>
                <a:srgbClr val="232D48"/>
              </a:solidFill>
            </a:endParaRPr>
          </a:p>
        </p:txBody>
      </p:sp>
      <p:sp>
        <p:nvSpPr>
          <p:cNvPr id="5" name="TextBox 4"/>
          <p:cNvSpPr txBox="1"/>
          <p:nvPr/>
        </p:nvSpPr>
        <p:spPr>
          <a:xfrm>
            <a:off x="7029450" y="5387549"/>
            <a:ext cx="3335080" cy="646331"/>
          </a:xfrm>
          <a:prstGeom prst="rect">
            <a:avLst/>
          </a:prstGeom>
          <a:noFill/>
        </p:spPr>
        <p:txBody>
          <a:bodyPr wrap="none" rtlCol="0">
            <a:spAutoFit/>
          </a:bodyPr>
          <a:lstStyle/>
          <a:p>
            <a:r>
              <a:rPr lang="en-US" dirty="0"/>
              <a:t>Table on next page adapted from </a:t>
            </a:r>
          </a:p>
          <a:p>
            <a:r>
              <a:rPr lang="en-US" dirty="0"/>
              <a:t>Kaiser Family Foundation</a:t>
            </a:r>
          </a:p>
        </p:txBody>
      </p:sp>
      <p:pic>
        <p:nvPicPr>
          <p:cNvPr id="7"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1997357"/>
            <a:ext cx="5037136" cy="3777852"/>
          </a:xfrm>
          <a:prstGeom prst="rect">
            <a:avLst/>
          </a:prstGeom>
        </p:spPr>
      </p:pic>
    </p:spTree>
    <p:extLst>
      <p:ext uri="{BB962C8B-B14F-4D97-AF65-F5344CB8AC3E}">
        <p14:creationId xmlns:p14="http://schemas.microsoft.com/office/powerpoint/2010/main" val="2134580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795" y="570450"/>
            <a:ext cx="10683321" cy="1143000"/>
          </a:xfrm>
        </p:spPr>
        <p:txBody>
          <a:bodyPr/>
          <a:lstStyle/>
          <a:p>
            <a:r>
              <a:rPr lang="en-US" dirty="0"/>
              <a:t>IUDs available in USA</a:t>
            </a:r>
          </a:p>
        </p:txBody>
      </p:sp>
      <p:graphicFrame>
        <p:nvGraphicFramePr>
          <p:cNvPr id="5" name="Content Placeholder 4"/>
          <p:cNvGraphicFramePr>
            <a:graphicFrameLocks noGrp="1" noChangeAspect="1"/>
          </p:cNvGraphicFramePr>
          <p:nvPr>
            <p:ph idx="4294967295"/>
            <p:extLst>
              <p:ext uri="{D42A27DB-BD31-4B8C-83A1-F6EECF244321}">
                <p14:modId xmlns:p14="http://schemas.microsoft.com/office/powerpoint/2010/main" val="3222631700"/>
              </p:ext>
            </p:extLst>
          </p:nvPr>
        </p:nvGraphicFramePr>
        <p:xfrm>
          <a:off x="971434" y="1323157"/>
          <a:ext cx="8377668" cy="4637477"/>
        </p:xfrm>
        <a:graphic>
          <a:graphicData uri="http://schemas.openxmlformats.org/drawingml/2006/table">
            <a:tbl>
              <a:tblPr firstRow="1" bandRow="1">
                <a:tableStyleId>{5C22544A-7EE6-4342-B048-85BDC9FD1C3A}</a:tableStyleId>
              </a:tblPr>
              <a:tblGrid>
                <a:gridCol w="1498113">
                  <a:extLst>
                    <a:ext uri="{9D8B030D-6E8A-4147-A177-3AD203B41FA5}">
                      <a16:colId xmlns:a16="http://schemas.microsoft.com/office/drawing/2014/main" val="20000"/>
                    </a:ext>
                  </a:extLst>
                </a:gridCol>
                <a:gridCol w="1375911">
                  <a:extLst>
                    <a:ext uri="{9D8B030D-6E8A-4147-A177-3AD203B41FA5}">
                      <a16:colId xmlns:a16="http://schemas.microsoft.com/office/drawing/2014/main" val="20001"/>
                    </a:ext>
                  </a:extLst>
                </a:gridCol>
                <a:gridCol w="1256178">
                  <a:extLst>
                    <a:ext uri="{9D8B030D-6E8A-4147-A177-3AD203B41FA5}">
                      <a16:colId xmlns:a16="http://schemas.microsoft.com/office/drawing/2014/main" val="20002"/>
                    </a:ext>
                  </a:extLst>
                </a:gridCol>
                <a:gridCol w="1495644">
                  <a:extLst>
                    <a:ext uri="{9D8B030D-6E8A-4147-A177-3AD203B41FA5}">
                      <a16:colId xmlns:a16="http://schemas.microsoft.com/office/drawing/2014/main" val="20003"/>
                    </a:ext>
                  </a:extLst>
                </a:gridCol>
                <a:gridCol w="1375911">
                  <a:extLst>
                    <a:ext uri="{9D8B030D-6E8A-4147-A177-3AD203B41FA5}">
                      <a16:colId xmlns:a16="http://schemas.microsoft.com/office/drawing/2014/main" val="20004"/>
                    </a:ext>
                  </a:extLst>
                </a:gridCol>
                <a:gridCol w="1375911">
                  <a:extLst>
                    <a:ext uri="{9D8B030D-6E8A-4147-A177-3AD203B41FA5}">
                      <a16:colId xmlns:a16="http://schemas.microsoft.com/office/drawing/2014/main" val="20005"/>
                    </a:ext>
                  </a:extLst>
                </a:gridCol>
              </a:tblGrid>
              <a:tr h="673383">
                <a:tc>
                  <a:txBody>
                    <a:bodyPr/>
                    <a:lstStyle/>
                    <a:p>
                      <a:endParaRPr lang="en-US" dirty="0">
                        <a:solidFill>
                          <a:srgbClr val="232D48"/>
                        </a:solidFill>
                      </a:endParaRPr>
                    </a:p>
                  </a:txBody>
                  <a:tcPr/>
                </a:tc>
                <a:tc>
                  <a:txBody>
                    <a:bodyPr/>
                    <a:lstStyle/>
                    <a:p>
                      <a:r>
                        <a:rPr lang="en-US" dirty="0">
                          <a:solidFill>
                            <a:srgbClr val="232D48"/>
                          </a:solidFill>
                        </a:rPr>
                        <a:t>Progestin</a:t>
                      </a:r>
                      <a:r>
                        <a:rPr lang="en-US" baseline="0" dirty="0">
                          <a:solidFill>
                            <a:srgbClr val="232D48"/>
                          </a:solidFill>
                        </a:rPr>
                        <a:t> Dose</a:t>
                      </a:r>
                    </a:p>
                    <a:p>
                      <a:r>
                        <a:rPr lang="en-US" baseline="0" dirty="0">
                          <a:solidFill>
                            <a:srgbClr val="232D48"/>
                          </a:solidFill>
                        </a:rPr>
                        <a:t>(mg of levonorgestrel)</a:t>
                      </a:r>
                      <a:endParaRPr lang="en-US" dirty="0">
                        <a:solidFill>
                          <a:srgbClr val="232D48"/>
                        </a:solidFill>
                      </a:endParaRPr>
                    </a:p>
                  </a:txBody>
                  <a:tcPr/>
                </a:tc>
                <a:tc>
                  <a:txBody>
                    <a:bodyPr/>
                    <a:lstStyle/>
                    <a:p>
                      <a:r>
                        <a:rPr lang="en-US" dirty="0">
                          <a:solidFill>
                            <a:srgbClr val="232D48"/>
                          </a:solidFill>
                        </a:rPr>
                        <a:t>Year approved by FDA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232D48"/>
                          </a:solidFill>
                        </a:rPr>
                        <a:t>Years</a:t>
                      </a:r>
                      <a:r>
                        <a:rPr lang="en-US" baseline="0" dirty="0">
                          <a:solidFill>
                            <a:srgbClr val="232D48"/>
                          </a:solidFill>
                        </a:rPr>
                        <a:t> effective (FDA label)</a:t>
                      </a:r>
                      <a:endParaRPr lang="en-US" dirty="0">
                        <a:solidFill>
                          <a:srgbClr val="232D48"/>
                        </a:solidFill>
                      </a:endParaRPr>
                    </a:p>
                    <a:p>
                      <a:endParaRPr lang="en-US" dirty="0">
                        <a:solidFill>
                          <a:srgbClr val="232D48"/>
                        </a:solidFill>
                      </a:endParaRPr>
                    </a:p>
                  </a:txBody>
                  <a:tcPr/>
                </a:tc>
                <a:tc>
                  <a:txBody>
                    <a:bodyPr/>
                    <a:lstStyle/>
                    <a:p>
                      <a:r>
                        <a:rPr lang="en-US" dirty="0">
                          <a:solidFill>
                            <a:srgbClr val="232D48"/>
                          </a:solidFill>
                        </a:rPr>
                        <a:t>Bleeding</a:t>
                      </a:r>
                      <a:r>
                        <a:rPr lang="en-US" baseline="0" dirty="0">
                          <a:solidFill>
                            <a:srgbClr val="232D48"/>
                          </a:solidFill>
                        </a:rPr>
                        <a:t> pattern</a:t>
                      </a:r>
                      <a:endParaRPr lang="en-US" dirty="0">
                        <a:solidFill>
                          <a:srgbClr val="232D48"/>
                        </a:solidFill>
                      </a:endParaRPr>
                    </a:p>
                  </a:txBody>
                  <a:tcPr/>
                </a:tc>
                <a:tc>
                  <a:txBody>
                    <a:bodyPr/>
                    <a:lstStyle/>
                    <a:p>
                      <a:r>
                        <a:rPr lang="en-US" dirty="0">
                          <a:solidFill>
                            <a:srgbClr val="232D48"/>
                          </a:solidFill>
                        </a:rPr>
                        <a:t>Of note</a:t>
                      </a:r>
                    </a:p>
                  </a:txBody>
                  <a:tcPr/>
                </a:tc>
                <a:extLst>
                  <a:ext uri="{0D108BD9-81ED-4DB2-BD59-A6C34878D82A}">
                    <a16:rowId xmlns:a16="http://schemas.microsoft.com/office/drawing/2014/main" val="10000"/>
                  </a:ext>
                </a:extLst>
              </a:tr>
              <a:tr h="682697">
                <a:tc>
                  <a:txBody>
                    <a:bodyPr/>
                    <a:lstStyle/>
                    <a:p>
                      <a:r>
                        <a:rPr lang="en-US" b="1" dirty="0" err="1">
                          <a:solidFill>
                            <a:srgbClr val="232D48"/>
                          </a:solidFill>
                        </a:rPr>
                        <a:t>Paragard</a:t>
                      </a:r>
                      <a:r>
                        <a:rPr lang="en-US" dirty="0">
                          <a:solidFill>
                            <a:srgbClr val="232D48"/>
                          </a:solidFill>
                          <a:latin typeface="Calibri" charset="0"/>
                          <a:ea typeface="MS PGothic" charset="0"/>
                        </a:rPr>
                        <a:t>®</a:t>
                      </a:r>
                      <a:endParaRPr lang="en-US" b="1" dirty="0">
                        <a:solidFill>
                          <a:srgbClr val="232D48"/>
                        </a:solidFill>
                      </a:endParaRPr>
                    </a:p>
                  </a:txBody>
                  <a:tcPr/>
                </a:tc>
                <a:tc>
                  <a:txBody>
                    <a:bodyPr/>
                    <a:lstStyle/>
                    <a:p>
                      <a:r>
                        <a:rPr lang="en-US" dirty="0">
                          <a:solidFill>
                            <a:srgbClr val="232D48"/>
                          </a:solidFill>
                        </a:rPr>
                        <a:t>0</a:t>
                      </a:r>
                    </a:p>
                  </a:txBody>
                  <a:tcPr/>
                </a:tc>
                <a:tc>
                  <a:txBody>
                    <a:bodyPr/>
                    <a:lstStyle/>
                    <a:p>
                      <a:r>
                        <a:rPr lang="en-US" dirty="0">
                          <a:solidFill>
                            <a:srgbClr val="232D48"/>
                          </a:solidFill>
                        </a:rPr>
                        <a:t>1988</a:t>
                      </a:r>
                    </a:p>
                  </a:txBody>
                  <a:tcPr/>
                </a:tc>
                <a:tc>
                  <a:txBody>
                    <a:bodyPr/>
                    <a:lstStyle/>
                    <a:p>
                      <a:r>
                        <a:rPr lang="en-US" dirty="0">
                          <a:solidFill>
                            <a:srgbClr val="232D48"/>
                          </a:solidFill>
                        </a:rPr>
                        <a:t>10</a:t>
                      </a:r>
                    </a:p>
                  </a:txBody>
                  <a:tcPr/>
                </a:tc>
                <a:tc>
                  <a:txBody>
                    <a:bodyPr/>
                    <a:lstStyle/>
                    <a:p>
                      <a:r>
                        <a:rPr lang="en-US" dirty="0">
                          <a:solidFill>
                            <a:srgbClr val="232D48"/>
                          </a:solidFill>
                        </a:rPr>
                        <a:t>Heavier, </a:t>
                      </a:r>
                      <a:r>
                        <a:rPr lang="en-US" dirty="0" err="1">
                          <a:solidFill>
                            <a:srgbClr val="232D48"/>
                          </a:solidFill>
                        </a:rPr>
                        <a:t>crampier</a:t>
                      </a:r>
                      <a:endParaRPr lang="en-US" dirty="0">
                        <a:solidFill>
                          <a:srgbClr val="232D48"/>
                        </a:solidFill>
                      </a:endParaRPr>
                    </a:p>
                  </a:txBody>
                  <a:tcPr/>
                </a:tc>
                <a:tc>
                  <a:txBody>
                    <a:bodyPr/>
                    <a:lstStyle/>
                    <a:p>
                      <a:r>
                        <a:rPr lang="en-US" dirty="0">
                          <a:solidFill>
                            <a:srgbClr val="232D48"/>
                          </a:solidFill>
                        </a:rPr>
                        <a:t>DO NOT USE if anticoagulated</a:t>
                      </a:r>
                    </a:p>
                  </a:txBody>
                  <a:tcPr/>
                </a:tc>
                <a:extLst>
                  <a:ext uri="{0D108BD9-81ED-4DB2-BD59-A6C34878D82A}">
                    <a16:rowId xmlns:a16="http://schemas.microsoft.com/office/drawing/2014/main" val="10001"/>
                  </a:ext>
                </a:extLst>
              </a:tr>
              <a:tr h="1001543">
                <a:tc>
                  <a:txBody>
                    <a:bodyPr/>
                    <a:lstStyle/>
                    <a:p>
                      <a:r>
                        <a:rPr lang="en-US" b="1" dirty="0" err="1">
                          <a:solidFill>
                            <a:srgbClr val="232D48"/>
                          </a:solidFill>
                        </a:rPr>
                        <a:t>Mirena</a:t>
                      </a:r>
                      <a:r>
                        <a:rPr lang="en-US" dirty="0">
                          <a:solidFill>
                            <a:srgbClr val="232D48"/>
                          </a:solidFill>
                          <a:latin typeface="Calibri" charset="0"/>
                          <a:ea typeface="MS PGothic" charset="0"/>
                        </a:rPr>
                        <a:t>®</a:t>
                      </a:r>
                      <a:endParaRPr lang="en-US" b="1" dirty="0">
                        <a:solidFill>
                          <a:srgbClr val="232D48"/>
                        </a:solidFill>
                      </a:endParaRPr>
                    </a:p>
                  </a:txBody>
                  <a:tcPr/>
                </a:tc>
                <a:tc>
                  <a:txBody>
                    <a:bodyPr/>
                    <a:lstStyle/>
                    <a:p>
                      <a:r>
                        <a:rPr lang="en-US" dirty="0">
                          <a:solidFill>
                            <a:srgbClr val="232D48"/>
                          </a:solidFill>
                        </a:rPr>
                        <a:t>52</a:t>
                      </a:r>
                    </a:p>
                  </a:txBody>
                  <a:tcPr/>
                </a:tc>
                <a:tc>
                  <a:txBody>
                    <a:bodyPr/>
                    <a:lstStyle/>
                    <a:p>
                      <a:r>
                        <a:rPr lang="en-US" dirty="0">
                          <a:solidFill>
                            <a:srgbClr val="232D48"/>
                          </a:solidFill>
                        </a:rPr>
                        <a:t>2001</a:t>
                      </a:r>
                    </a:p>
                  </a:txBody>
                  <a:tcPr/>
                </a:tc>
                <a:tc>
                  <a:txBody>
                    <a:bodyPr/>
                    <a:lstStyle/>
                    <a:p>
                      <a:r>
                        <a:rPr lang="en-US" dirty="0">
                          <a:solidFill>
                            <a:srgbClr val="232D48"/>
                          </a:solidFill>
                        </a:rPr>
                        <a:t>8</a:t>
                      </a:r>
                    </a:p>
                  </a:txBody>
                  <a:tcPr/>
                </a:tc>
                <a:tc>
                  <a:txBody>
                    <a:bodyPr/>
                    <a:lstStyle/>
                    <a:p>
                      <a:r>
                        <a:rPr lang="en-US" dirty="0">
                          <a:solidFill>
                            <a:srgbClr val="232D48"/>
                          </a:solidFill>
                        </a:rPr>
                        <a:t>50% amenorrhea at 2 years</a:t>
                      </a:r>
                    </a:p>
                  </a:txBody>
                  <a:tcPr/>
                </a:tc>
                <a:tc>
                  <a:txBody>
                    <a:bodyPr/>
                    <a:lstStyle/>
                    <a:p>
                      <a:r>
                        <a:rPr lang="en-US" dirty="0">
                          <a:solidFill>
                            <a:srgbClr val="232D48"/>
                          </a:solidFill>
                        </a:rPr>
                        <a:t>FDA approved</a:t>
                      </a:r>
                      <a:r>
                        <a:rPr lang="en-US" baseline="0" dirty="0">
                          <a:solidFill>
                            <a:srgbClr val="232D48"/>
                          </a:solidFill>
                        </a:rPr>
                        <a:t> for heavy menses, reduces overall bleeding by 90%</a:t>
                      </a:r>
                      <a:endParaRPr lang="en-US" dirty="0">
                        <a:solidFill>
                          <a:srgbClr val="232D48"/>
                        </a:solidFill>
                      </a:endParaRPr>
                    </a:p>
                  </a:txBody>
                  <a:tcPr/>
                </a:tc>
                <a:extLst>
                  <a:ext uri="{0D108BD9-81ED-4DB2-BD59-A6C34878D82A}">
                    <a16:rowId xmlns:a16="http://schemas.microsoft.com/office/drawing/2014/main" val="10002"/>
                  </a:ext>
                </a:extLst>
              </a:tr>
              <a:tr h="590686">
                <a:tc>
                  <a:txBody>
                    <a:bodyPr/>
                    <a:lstStyle/>
                    <a:p>
                      <a:r>
                        <a:rPr lang="en-US" b="1" dirty="0" err="1">
                          <a:solidFill>
                            <a:srgbClr val="232D48"/>
                          </a:solidFill>
                        </a:rPr>
                        <a:t>Liletta</a:t>
                      </a:r>
                      <a:r>
                        <a:rPr lang="en-US" dirty="0">
                          <a:solidFill>
                            <a:srgbClr val="232D48"/>
                          </a:solidFill>
                          <a:latin typeface="Calibri" charset="0"/>
                          <a:ea typeface="MS PGothic" charset="0"/>
                        </a:rPr>
                        <a:t>®</a:t>
                      </a:r>
                      <a:endParaRPr lang="en-US" b="1" dirty="0">
                        <a:solidFill>
                          <a:srgbClr val="232D48"/>
                        </a:solidFill>
                      </a:endParaRPr>
                    </a:p>
                  </a:txBody>
                  <a:tcPr/>
                </a:tc>
                <a:tc>
                  <a:txBody>
                    <a:bodyPr/>
                    <a:lstStyle/>
                    <a:p>
                      <a:r>
                        <a:rPr lang="en-US" dirty="0">
                          <a:solidFill>
                            <a:srgbClr val="232D48"/>
                          </a:solidFill>
                        </a:rPr>
                        <a:t>52</a:t>
                      </a:r>
                    </a:p>
                  </a:txBody>
                  <a:tcPr/>
                </a:tc>
                <a:tc>
                  <a:txBody>
                    <a:bodyPr/>
                    <a:lstStyle/>
                    <a:p>
                      <a:r>
                        <a:rPr lang="en-US" dirty="0">
                          <a:solidFill>
                            <a:srgbClr val="232D48"/>
                          </a:solidFill>
                        </a:rPr>
                        <a:t>2015</a:t>
                      </a:r>
                    </a:p>
                  </a:txBody>
                  <a:tcPr/>
                </a:tc>
                <a:tc>
                  <a:txBody>
                    <a:bodyPr/>
                    <a:lstStyle/>
                    <a:p>
                      <a:r>
                        <a:rPr lang="en-US" dirty="0">
                          <a:solidFill>
                            <a:srgbClr val="232D48"/>
                          </a:solidFill>
                        </a:rPr>
                        <a:t>8</a:t>
                      </a:r>
                    </a:p>
                  </a:txBody>
                  <a:tcPr/>
                </a:tc>
                <a:tc>
                  <a:txBody>
                    <a:bodyPr/>
                    <a:lstStyle/>
                    <a:p>
                      <a:r>
                        <a:rPr lang="en-US" dirty="0">
                          <a:solidFill>
                            <a:srgbClr val="232D48"/>
                          </a:solidFill>
                        </a:rPr>
                        <a:t>38% amenorrhea</a:t>
                      </a:r>
                      <a:r>
                        <a:rPr lang="en-US" baseline="0" dirty="0">
                          <a:solidFill>
                            <a:srgbClr val="232D48"/>
                          </a:solidFill>
                        </a:rPr>
                        <a:t> at 3 years</a:t>
                      </a:r>
                      <a:endParaRPr lang="en-US" dirty="0">
                        <a:solidFill>
                          <a:srgbClr val="232D48"/>
                        </a:solidFill>
                      </a:endParaRPr>
                    </a:p>
                  </a:txBody>
                  <a:tcPr/>
                </a:tc>
                <a:tc>
                  <a:txBody>
                    <a:bodyPr/>
                    <a:lstStyle/>
                    <a:p>
                      <a:r>
                        <a:rPr lang="en-US" dirty="0">
                          <a:solidFill>
                            <a:srgbClr val="232D48"/>
                          </a:solidFill>
                        </a:rPr>
                        <a:t>Lower cost</a:t>
                      </a:r>
                    </a:p>
                  </a:txBody>
                  <a:tcPr/>
                </a:tc>
                <a:extLst>
                  <a:ext uri="{0D108BD9-81ED-4DB2-BD59-A6C34878D82A}">
                    <a16:rowId xmlns:a16="http://schemas.microsoft.com/office/drawing/2014/main" val="10003"/>
                  </a:ext>
                </a:extLst>
              </a:tr>
              <a:tr h="673383">
                <a:tc>
                  <a:txBody>
                    <a:bodyPr/>
                    <a:lstStyle/>
                    <a:p>
                      <a:r>
                        <a:rPr lang="en-US" b="1" dirty="0">
                          <a:solidFill>
                            <a:srgbClr val="232D48"/>
                          </a:solidFill>
                        </a:rPr>
                        <a:t>Skyla</a:t>
                      </a:r>
                      <a:r>
                        <a:rPr lang="en-US" dirty="0">
                          <a:solidFill>
                            <a:srgbClr val="232D48"/>
                          </a:solidFill>
                          <a:latin typeface="Calibri" charset="0"/>
                          <a:ea typeface="MS PGothic" charset="0"/>
                        </a:rPr>
                        <a:t>®</a:t>
                      </a:r>
                      <a:endParaRPr lang="en-US" b="1" dirty="0">
                        <a:solidFill>
                          <a:srgbClr val="232D48"/>
                        </a:solidFill>
                      </a:endParaRPr>
                    </a:p>
                  </a:txBody>
                  <a:tcPr/>
                </a:tc>
                <a:tc>
                  <a:txBody>
                    <a:bodyPr/>
                    <a:lstStyle/>
                    <a:p>
                      <a:r>
                        <a:rPr lang="en-US" dirty="0">
                          <a:solidFill>
                            <a:srgbClr val="232D48"/>
                          </a:solidFill>
                        </a:rPr>
                        <a:t>13.5</a:t>
                      </a:r>
                    </a:p>
                  </a:txBody>
                  <a:tcPr/>
                </a:tc>
                <a:tc>
                  <a:txBody>
                    <a:bodyPr/>
                    <a:lstStyle/>
                    <a:p>
                      <a:r>
                        <a:rPr lang="en-US" dirty="0">
                          <a:solidFill>
                            <a:srgbClr val="232D48"/>
                          </a:solidFill>
                        </a:rPr>
                        <a:t>2013</a:t>
                      </a:r>
                    </a:p>
                  </a:txBody>
                  <a:tcPr/>
                </a:tc>
                <a:tc>
                  <a:txBody>
                    <a:bodyPr/>
                    <a:lstStyle/>
                    <a:p>
                      <a:r>
                        <a:rPr lang="en-US" dirty="0">
                          <a:solidFill>
                            <a:srgbClr val="232D48"/>
                          </a:solidFill>
                        </a:rPr>
                        <a:t>3</a:t>
                      </a:r>
                    </a:p>
                  </a:txBody>
                  <a:tcPr/>
                </a:tc>
                <a:tc>
                  <a:txBody>
                    <a:bodyPr/>
                    <a:lstStyle/>
                    <a:p>
                      <a:r>
                        <a:rPr lang="en-US" dirty="0">
                          <a:solidFill>
                            <a:srgbClr val="232D48"/>
                          </a:solidFill>
                        </a:rPr>
                        <a:t>12% amenorrhea at 3 years</a:t>
                      </a:r>
                    </a:p>
                  </a:txBody>
                  <a:tcPr/>
                </a:tc>
                <a:tc>
                  <a:txBody>
                    <a:bodyPr/>
                    <a:lstStyle/>
                    <a:p>
                      <a:r>
                        <a:rPr lang="en-US" dirty="0">
                          <a:solidFill>
                            <a:srgbClr val="232D48"/>
                          </a:solidFill>
                        </a:rPr>
                        <a:t>Slightly</a:t>
                      </a:r>
                      <a:r>
                        <a:rPr lang="en-US" baseline="0" dirty="0">
                          <a:solidFill>
                            <a:srgbClr val="232D48"/>
                          </a:solidFill>
                        </a:rPr>
                        <a:t> smaller, menses tend to continue</a:t>
                      </a:r>
                      <a:endParaRPr lang="en-US" dirty="0">
                        <a:solidFill>
                          <a:srgbClr val="232D48"/>
                        </a:solidFill>
                      </a:endParaRPr>
                    </a:p>
                  </a:txBody>
                  <a:tcPr/>
                </a:tc>
                <a:extLst>
                  <a:ext uri="{0D108BD9-81ED-4DB2-BD59-A6C34878D82A}">
                    <a16:rowId xmlns:a16="http://schemas.microsoft.com/office/drawing/2014/main" val="10004"/>
                  </a:ext>
                </a:extLst>
              </a:tr>
              <a:tr h="477885">
                <a:tc>
                  <a:txBody>
                    <a:bodyPr/>
                    <a:lstStyle/>
                    <a:p>
                      <a:r>
                        <a:rPr lang="en-US" b="1" dirty="0" err="1">
                          <a:solidFill>
                            <a:srgbClr val="232D48"/>
                          </a:solidFill>
                        </a:rPr>
                        <a:t>Kyleena</a:t>
                      </a:r>
                      <a:r>
                        <a:rPr lang="en-US" dirty="0">
                          <a:solidFill>
                            <a:srgbClr val="232D48"/>
                          </a:solidFill>
                          <a:latin typeface="Calibri" charset="0"/>
                          <a:ea typeface="MS PGothic" charset="0"/>
                        </a:rPr>
                        <a:t>®</a:t>
                      </a:r>
                      <a:endParaRPr lang="en-US" b="1" dirty="0">
                        <a:solidFill>
                          <a:srgbClr val="232D48"/>
                        </a:solidFill>
                      </a:endParaRPr>
                    </a:p>
                  </a:txBody>
                  <a:tcPr/>
                </a:tc>
                <a:tc>
                  <a:txBody>
                    <a:bodyPr/>
                    <a:lstStyle/>
                    <a:p>
                      <a:r>
                        <a:rPr lang="en-US" dirty="0">
                          <a:solidFill>
                            <a:srgbClr val="232D48"/>
                          </a:solidFill>
                        </a:rPr>
                        <a:t>19.5</a:t>
                      </a:r>
                    </a:p>
                  </a:txBody>
                  <a:tcPr/>
                </a:tc>
                <a:tc>
                  <a:txBody>
                    <a:bodyPr/>
                    <a:lstStyle/>
                    <a:p>
                      <a:r>
                        <a:rPr lang="en-US" dirty="0">
                          <a:solidFill>
                            <a:srgbClr val="232D48"/>
                          </a:solidFill>
                        </a:rPr>
                        <a:t>2016</a:t>
                      </a:r>
                    </a:p>
                  </a:txBody>
                  <a:tcPr/>
                </a:tc>
                <a:tc>
                  <a:txBody>
                    <a:bodyPr/>
                    <a:lstStyle/>
                    <a:p>
                      <a:r>
                        <a:rPr lang="en-US" dirty="0">
                          <a:solidFill>
                            <a:srgbClr val="232D48"/>
                          </a:solidFill>
                        </a:rPr>
                        <a:t>5</a:t>
                      </a:r>
                    </a:p>
                  </a:txBody>
                  <a:tcPr/>
                </a:tc>
                <a:tc>
                  <a:txBody>
                    <a:bodyPr/>
                    <a:lstStyle/>
                    <a:p>
                      <a:r>
                        <a:rPr lang="en-US" dirty="0">
                          <a:solidFill>
                            <a:srgbClr val="232D48"/>
                          </a:solidFill>
                        </a:rPr>
                        <a:t>23% amenorrhea at 5 years</a:t>
                      </a:r>
                    </a:p>
                  </a:txBody>
                  <a:tcPr/>
                </a:tc>
                <a:tc>
                  <a:txBody>
                    <a:bodyPr/>
                    <a:lstStyle/>
                    <a:p>
                      <a:r>
                        <a:rPr lang="en-US" dirty="0">
                          <a:solidFill>
                            <a:srgbClr val="232D48"/>
                          </a:solidFill>
                        </a:rPr>
                        <a:t>Slightly smaller</a:t>
                      </a:r>
                    </a:p>
                  </a:txBody>
                  <a:tcPr/>
                </a:tc>
                <a:extLst>
                  <a:ext uri="{0D108BD9-81ED-4DB2-BD59-A6C34878D82A}">
                    <a16:rowId xmlns:a16="http://schemas.microsoft.com/office/drawing/2014/main" val="10005"/>
                  </a:ext>
                </a:extLst>
              </a:tr>
            </a:tbl>
          </a:graphicData>
        </a:graphic>
      </p:graphicFrame>
      <p:sp>
        <p:nvSpPr>
          <p:cNvPr id="3" name="TextBox 2"/>
          <p:cNvSpPr txBox="1"/>
          <p:nvPr/>
        </p:nvSpPr>
        <p:spPr>
          <a:xfrm>
            <a:off x="847493" y="6182231"/>
            <a:ext cx="11853746" cy="307777"/>
          </a:xfrm>
          <a:prstGeom prst="rect">
            <a:avLst/>
          </a:prstGeom>
          <a:noFill/>
        </p:spPr>
        <p:txBody>
          <a:bodyPr wrap="square" rtlCol="0">
            <a:spAutoFit/>
          </a:bodyPr>
          <a:lstStyle/>
          <a:p>
            <a:r>
              <a:rPr lang="en-US" sz="1400" dirty="0">
                <a:solidFill>
                  <a:srgbClr val="002060"/>
                </a:solidFill>
              </a:rPr>
              <a:t>Source: Adapted from Kaiser Family Foundation</a:t>
            </a:r>
          </a:p>
        </p:txBody>
      </p:sp>
    </p:spTree>
    <p:extLst>
      <p:ext uri="{BB962C8B-B14F-4D97-AF65-F5344CB8AC3E}">
        <p14:creationId xmlns:p14="http://schemas.microsoft.com/office/powerpoint/2010/main" val="3941442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IUD insertion: sedation may be required</a:t>
            </a:r>
          </a:p>
        </p:txBody>
      </p:sp>
      <p:sp>
        <p:nvSpPr>
          <p:cNvPr id="4" name="Content Placeholder 3">
            <a:extLst>
              <a:ext uri="{FF2B5EF4-FFF2-40B4-BE49-F238E27FC236}">
                <a16:creationId xmlns:a16="http://schemas.microsoft.com/office/drawing/2014/main" id="{5E87ECE7-8A72-4789-98D1-634550E81772}"/>
              </a:ext>
            </a:extLst>
          </p:cNvPr>
          <p:cNvSpPr>
            <a:spLocks noGrp="1"/>
          </p:cNvSpPr>
          <p:nvPr>
            <p:ph sz="half" idx="1"/>
          </p:nvPr>
        </p:nvSpPr>
        <p:spPr/>
        <p:txBody>
          <a:bodyPr/>
          <a:lstStyle/>
          <a:p>
            <a:endParaRPr lang="en-US" dirty="0"/>
          </a:p>
        </p:txBody>
      </p:sp>
      <p:pic>
        <p:nvPicPr>
          <p:cNvPr id="3074" name="Picture 2" descr="Staude-Moore Tenaculum Forceps — MPM Medical Supp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44" y="1798095"/>
            <a:ext cx="5034546" cy="46171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mn-ea"/>
                <a:cs typeface="+mn-cs"/>
              </a:rPr>
              <a:t>and I do IUD insertions without sedation, and we call our colleague Michelle Rindos in gynecology who does them in the operating room.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6" name="Picture 2" descr="TikToks About 'Traumatizing' IUD Pain Go Viral as Some Doctors Refuse to  Remove Them">
            <a:extLst>
              <a:ext uri="{FF2B5EF4-FFF2-40B4-BE49-F238E27FC236}">
                <a16:creationId xmlns:a16="http://schemas.microsoft.com/office/drawing/2014/main" id="{55E08008-F8D9-48BA-B0EF-6BCE5FEF0132}"/>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994400" y="2347924"/>
            <a:ext cx="5384800" cy="30305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81C2285-94B5-40AA-B393-6AA86FB99583}"/>
              </a:ext>
            </a:extLst>
          </p:cNvPr>
          <p:cNvSpPr txBox="1"/>
          <p:nvPr/>
        </p:nvSpPr>
        <p:spPr>
          <a:xfrm>
            <a:off x="5994400" y="5766619"/>
            <a:ext cx="3230372" cy="400110"/>
          </a:xfrm>
          <a:prstGeom prst="rect">
            <a:avLst/>
          </a:prstGeom>
          <a:noFill/>
        </p:spPr>
        <p:txBody>
          <a:bodyPr wrap="none" rtlCol="0">
            <a:spAutoFit/>
          </a:bodyPr>
          <a:lstStyle/>
          <a:p>
            <a:r>
              <a:rPr lang="en-US" sz="2000" dirty="0">
                <a:solidFill>
                  <a:srgbClr val="232D48"/>
                </a:solidFill>
                <a:latin typeface="Georgia" panose="02040502050405020303" pitchFamily="18" charset="0"/>
              </a:rPr>
              <a:t> Be aware of #IUD </a:t>
            </a:r>
            <a:r>
              <a:rPr lang="en-US" sz="2000" dirty="0" err="1">
                <a:solidFill>
                  <a:srgbClr val="232D48"/>
                </a:solidFill>
                <a:latin typeface="Georgia" panose="02040502050405020303" pitchFamily="18" charset="0"/>
              </a:rPr>
              <a:t>TikTok</a:t>
            </a:r>
            <a:r>
              <a:rPr lang="en-US" sz="2000" dirty="0">
                <a:solidFill>
                  <a:srgbClr val="232D48"/>
                </a:solidFill>
                <a:latin typeface="Georgia" panose="02040502050405020303" pitchFamily="18" charset="0"/>
              </a:rPr>
              <a:t>!</a:t>
            </a:r>
          </a:p>
        </p:txBody>
      </p:sp>
    </p:spTree>
    <p:extLst>
      <p:ext uri="{BB962C8B-B14F-4D97-AF65-F5344CB8AC3E}">
        <p14:creationId xmlns:p14="http://schemas.microsoft.com/office/powerpoint/2010/main" val="358641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Subdermal</a:t>
            </a:r>
            <a:r>
              <a:rPr lang="en-US" dirty="0"/>
              <a:t> implant (</a:t>
            </a:r>
            <a:r>
              <a:rPr lang="en-US" dirty="0" err="1"/>
              <a:t>Nexplanon</a:t>
            </a:r>
            <a:r>
              <a:rPr lang="en-US" dirty="0">
                <a:latin typeface="Calibri" charset="0"/>
                <a:ea typeface="MS PGothic" charset="0"/>
              </a:rPr>
              <a:t>®</a:t>
            </a:r>
            <a:r>
              <a:rPr lang="en-US" dirty="0"/>
              <a:t>)</a:t>
            </a:r>
          </a:p>
        </p:txBody>
      </p:sp>
      <p:sp>
        <p:nvSpPr>
          <p:cNvPr id="3" name="Content Placeholder 2"/>
          <p:cNvSpPr>
            <a:spLocks noGrp="1"/>
          </p:cNvSpPr>
          <p:nvPr>
            <p:ph sz="half" idx="1"/>
          </p:nvPr>
        </p:nvSpPr>
        <p:spPr>
          <a:prstGeom prst="rect">
            <a:avLst/>
          </a:prstGeom>
        </p:spPr>
        <p:txBody>
          <a:bodyPr/>
          <a:lstStyle/>
          <a:p>
            <a:r>
              <a:rPr lang="en-US" sz="2400" b="0" dirty="0">
                <a:solidFill>
                  <a:srgbClr val="232D48"/>
                </a:solidFill>
              </a:rPr>
              <a:t>Lasts up to 4 years </a:t>
            </a:r>
          </a:p>
          <a:p>
            <a:endParaRPr lang="en-US" sz="2400" b="0" dirty="0">
              <a:solidFill>
                <a:srgbClr val="232D48"/>
              </a:solidFill>
            </a:endParaRPr>
          </a:p>
          <a:p>
            <a:r>
              <a:rPr lang="en-US" sz="2400" dirty="0">
                <a:solidFill>
                  <a:srgbClr val="232D48"/>
                </a:solidFill>
              </a:rPr>
              <a:t>Unpredictable</a:t>
            </a:r>
            <a:r>
              <a:rPr lang="en-US" sz="2400" b="0" dirty="0">
                <a:solidFill>
                  <a:srgbClr val="232D48"/>
                </a:solidFill>
              </a:rPr>
              <a:t> bleeding pattern, 10% heavier</a:t>
            </a:r>
          </a:p>
          <a:p>
            <a:endParaRPr lang="en-US" sz="2400" b="0" dirty="0">
              <a:solidFill>
                <a:srgbClr val="232D48"/>
              </a:solidFill>
            </a:endParaRPr>
          </a:p>
          <a:p>
            <a:r>
              <a:rPr lang="en-US" sz="2400" b="0" dirty="0">
                <a:solidFill>
                  <a:srgbClr val="232D48"/>
                </a:solidFill>
              </a:rPr>
              <a:t>No evidence of increased risk of VTE—but its FDA label is based on old data</a:t>
            </a:r>
          </a:p>
        </p:txBody>
      </p:sp>
      <p:pic>
        <p:nvPicPr>
          <p:cNvPr id="5" name="Content Placeholder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908024" y="1099159"/>
            <a:ext cx="3674376" cy="199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5134" name="Picture 14" descr="Contraception Implants in North Vancouver, BC">
            <a:extLst>
              <a:ext uri="{FF2B5EF4-FFF2-40B4-BE49-F238E27FC236}">
                <a16:creationId xmlns:a16="http://schemas.microsoft.com/office/drawing/2014/main" id="{A4D3B262-2276-4053-A105-70AF8CA8C719}"/>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301232" y="3429000"/>
            <a:ext cx="5173406" cy="2329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249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body" sz="quarter" idx="11"/>
          </p:nvPr>
        </p:nvSpPr>
        <p:spPr>
          <a:prstGeom prst="rect">
            <a:avLst/>
          </a:prstGeom>
        </p:spPr>
        <p:txBody>
          <a:bodyPr>
            <a:noAutofit/>
          </a:bodyPr>
          <a:lstStyle/>
          <a:p>
            <a:pPr>
              <a:lnSpc>
                <a:spcPct val="100000"/>
              </a:lnSpc>
              <a:defRPr/>
            </a:pPr>
            <a:r>
              <a:rPr lang="en-US" dirty="0">
                <a:cs typeface="Calibri"/>
              </a:rPr>
              <a:t>Subcutaneous (104 mcg)  or Intramuscular (150 mcg) injection q 3 months</a:t>
            </a:r>
          </a:p>
          <a:p>
            <a:pPr>
              <a:lnSpc>
                <a:spcPct val="100000"/>
              </a:lnSpc>
              <a:defRPr/>
            </a:pPr>
            <a:endParaRPr lang="en-US" dirty="0">
              <a:cs typeface="Calibri"/>
            </a:endParaRPr>
          </a:p>
          <a:p>
            <a:pPr eaLnBrk="1" hangingPunct="1">
              <a:lnSpc>
                <a:spcPct val="100000"/>
              </a:lnSpc>
              <a:defRPr/>
            </a:pPr>
            <a:r>
              <a:rPr lang="en-US" dirty="0">
                <a:cs typeface="Calibri"/>
              </a:rPr>
              <a:t>Initial irregular bleeding</a:t>
            </a:r>
          </a:p>
          <a:p>
            <a:pPr eaLnBrk="1" hangingPunct="1">
              <a:lnSpc>
                <a:spcPct val="100000"/>
              </a:lnSpc>
              <a:defRPr/>
            </a:pPr>
            <a:endParaRPr lang="en-US" dirty="0">
              <a:cs typeface="Calibri"/>
            </a:endParaRPr>
          </a:p>
          <a:p>
            <a:pPr eaLnBrk="1" hangingPunct="1">
              <a:lnSpc>
                <a:spcPct val="100000"/>
              </a:lnSpc>
              <a:defRPr/>
            </a:pPr>
            <a:r>
              <a:rPr lang="en-US" dirty="0">
                <a:cs typeface="Calibri"/>
              </a:rPr>
              <a:t>Slight increase in VTE—avoid in high risk patients</a:t>
            </a:r>
          </a:p>
          <a:p>
            <a:pPr eaLnBrk="1" hangingPunct="1">
              <a:lnSpc>
                <a:spcPct val="100000"/>
              </a:lnSpc>
              <a:defRPr/>
            </a:pPr>
            <a:endParaRPr lang="en-US" dirty="0">
              <a:cs typeface="Calibri"/>
            </a:endParaRPr>
          </a:p>
          <a:p>
            <a:pPr eaLnBrk="1" hangingPunct="1">
              <a:lnSpc>
                <a:spcPct val="100000"/>
              </a:lnSpc>
              <a:defRPr/>
            </a:pPr>
            <a:r>
              <a:rPr lang="en-US" dirty="0">
                <a:cs typeface="Calibri"/>
              </a:rPr>
              <a:t>Weight gain,  Acne, hair loss</a:t>
            </a:r>
          </a:p>
        </p:txBody>
      </p:sp>
      <p:sp>
        <p:nvSpPr>
          <p:cNvPr id="6" name="Rectangle 1026"/>
          <p:cNvSpPr>
            <a:spLocks noGrp="1" noChangeArrowheads="1"/>
          </p:cNvSpPr>
          <p:nvPr>
            <p:ph type="title"/>
          </p:nvPr>
        </p:nvSpPr>
        <p:spPr/>
        <p:txBody>
          <a:bodyPr/>
          <a:lstStyle/>
          <a:p>
            <a:pPr>
              <a:lnSpc>
                <a:spcPct val="100000"/>
              </a:lnSpc>
              <a:defRPr/>
            </a:pPr>
            <a:r>
              <a:rPr lang="en-US" sz="3200" b="0" dirty="0">
                <a:ea typeface="+mj-ea"/>
              </a:rPr>
              <a:t>Depot medroxyprogesterone acetate</a:t>
            </a:r>
            <a:br>
              <a:rPr lang="en-US" sz="3200" b="0" dirty="0">
                <a:ea typeface="+mj-ea"/>
              </a:rPr>
            </a:br>
            <a:r>
              <a:rPr lang="en-US" sz="3200" b="0" dirty="0">
                <a:ea typeface="+mj-ea"/>
              </a:rPr>
              <a:t> (</a:t>
            </a:r>
            <a:r>
              <a:rPr lang="en-US" sz="3200" b="0" dirty="0"/>
              <a:t>DMPA</a:t>
            </a:r>
            <a:r>
              <a:rPr lang="en-US" sz="3200" b="0" dirty="0">
                <a:ea typeface="+mj-ea"/>
              </a:rPr>
              <a:t>, Depo Provera</a:t>
            </a:r>
            <a:r>
              <a:rPr lang="en-US" sz="3200" b="0" dirty="0">
                <a:latin typeface="Calibri" charset="0"/>
                <a:ea typeface="MS PGothic" charset="0"/>
              </a:rPr>
              <a:t>®</a:t>
            </a:r>
            <a:r>
              <a:rPr lang="en-US" sz="3200" b="0" dirty="0">
                <a:ea typeface="+mj-ea"/>
              </a:rPr>
              <a:t>)</a:t>
            </a:r>
          </a:p>
        </p:txBody>
      </p:sp>
    </p:spTree>
    <p:extLst>
      <p:ext uri="{BB962C8B-B14F-4D97-AF65-F5344CB8AC3E}">
        <p14:creationId xmlns:p14="http://schemas.microsoft.com/office/powerpoint/2010/main" val="1449961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26"/>
          <p:cNvSpPr>
            <a:spLocks noGrp="1" noChangeArrowheads="1"/>
          </p:cNvSpPr>
          <p:nvPr>
            <p:ph type="title"/>
          </p:nvPr>
        </p:nvSpPr>
        <p:spPr>
          <a:xfrm>
            <a:off x="904568" y="609601"/>
            <a:ext cx="8229600" cy="1143000"/>
          </a:xfrm>
        </p:spPr>
        <p:txBody>
          <a:bodyPr/>
          <a:lstStyle/>
          <a:p>
            <a:pPr>
              <a:defRPr/>
            </a:pPr>
            <a:r>
              <a:rPr lang="en-US" dirty="0">
                <a:ea typeface="+mj-ea"/>
              </a:rPr>
              <a:t>Intravaginal</a:t>
            </a:r>
            <a:r>
              <a:rPr lang="en-US" b="0" dirty="0">
                <a:ea typeface="+mj-ea"/>
              </a:rPr>
              <a:t> </a:t>
            </a:r>
            <a:r>
              <a:rPr lang="en-US" dirty="0">
                <a:ea typeface="+mj-ea"/>
              </a:rPr>
              <a:t>Ring</a:t>
            </a:r>
            <a:br>
              <a:rPr lang="en-US" sz="3200" b="0" dirty="0">
                <a:ea typeface="+mj-ea"/>
              </a:rPr>
            </a:br>
            <a:r>
              <a:rPr lang="en-US" sz="2400" b="0" dirty="0">
                <a:ea typeface="+mj-ea"/>
              </a:rPr>
              <a:t>(</a:t>
            </a:r>
            <a:r>
              <a:rPr lang="en-US" sz="2400" b="0" dirty="0" err="1">
                <a:ea typeface="+mj-ea"/>
              </a:rPr>
              <a:t>etonogestrel</a:t>
            </a:r>
            <a:r>
              <a:rPr lang="en-US" sz="2400" b="0" dirty="0">
                <a:ea typeface="+mj-ea"/>
              </a:rPr>
              <a:t> /ethinyl estradiol, </a:t>
            </a:r>
            <a:r>
              <a:rPr lang="en-US" sz="2400" b="0" dirty="0" err="1">
                <a:ea typeface="+mj-ea"/>
              </a:rPr>
              <a:t>Nuvaring</a:t>
            </a:r>
            <a:r>
              <a:rPr lang="en-US" sz="2400" b="0" dirty="0">
                <a:latin typeface="Calibri" charset="0"/>
                <a:ea typeface="MS PGothic" charset="0"/>
              </a:rPr>
              <a:t>® AND </a:t>
            </a:r>
            <a:r>
              <a:rPr lang="en-US" sz="2400" b="0" dirty="0" err="1">
                <a:latin typeface="Calibri" charset="0"/>
                <a:ea typeface="MS PGothic" charset="0"/>
              </a:rPr>
              <a:t>segesterone</a:t>
            </a:r>
            <a:r>
              <a:rPr lang="en-US" sz="2400" b="0" dirty="0">
                <a:latin typeface="Calibri" charset="0"/>
                <a:ea typeface="MS PGothic" charset="0"/>
              </a:rPr>
              <a:t> acetate/ethinyl estradiol, </a:t>
            </a:r>
            <a:r>
              <a:rPr lang="en-US" sz="2400" b="0" dirty="0" err="1">
                <a:latin typeface="Calibri" charset="0"/>
                <a:ea typeface="MS PGothic" charset="0"/>
              </a:rPr>
              <a:t>Annovera</a:t>
            </a:r>
            <a:r>
              <a:rPr lang="en-US" sz="2400" b="0" dirty="0">
                <a:latin typeface="Calibri" charset="0"/>
                <a:ea typeface="MS PGothic" charset="0"/>
              </a:rPr>
              <a:t> ®</a:t>
            </a:r>
            <a:r>
              <a:rPr lang="en-US" sz="2400" b="0" dirty="0">
                <a:ea typeface="+mj-ea"/>
              </a:rPr>
              <a:t>)</a:t>
            </a:r>
          </a:p>
        </p:txBody>
      </p:sp>
      <p:pic>
        <p:nvPicPr>
          <p:cNvPr id="57347" name="Picture 3" descr="NuvaRing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75" y="1752601"/>
            <a:ext cx="542925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7298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4" name="Text Placeholder 3"/>
          <p:cNvSpPr>
            <a:spLocks noGrp="1"/>
          </p:cNvSpPr>
          <p:nvPr>
            <p:ph type="body" sz="quarter" idx="11"/>
          </p:nvPr>
        </p:nvSpPr>
        <p:spPr/>
        <p:txBody>
          <a:bodyPr/>
          <a:lstStyle/>
          <a:p>
            <a:pPr>
              <a:lnSpc>
                <a:spcPct val="100000"/>
              </a:lnSpc>
            </a:pPr>
            <a:r>
              <a:rPr lang="en-US" sz="2400" dirty="0"/>
              <a:t>No conflicts of interest.</a:t>
            </a:r>
          </a:p>
          <a:p>
            <a:pPr>
              <a:lnSpc>
                <a:spcPct val="100000"/>
              </a:lnSpc>
            </a:pPr>
            <a:r>
              <a:rPr lang="en-US" sz="2400" dirty="0"/>
              <a:t>I </a:t>
            </a:r>
            <a:r>
              <a:rPr lang="en-US" sz="2400" b="1" u="sng" dirty="0"/>
              <a:t>will</a:t>
            </a:r>
            <a:r>
              <a:rPr lang="en-US" sz="2400" dirty="0"/>
              <a:t> be discussing off label use of contraceptives for use as menstrual management, and schedules for taking them that are considered off-label by the US Food and Drug Administration, but standard of care for some conditions.</a:t>
            </a:r>
          </a:p>
          <a:p>
            <a:pPr>
              <a:lnSpc>
                <a:spcPct val="100000"/>
              </a:lnSpc>
            </a:pPr>
            <a:r>
              <a:rPr lang="en-US" sz="2400" dirty="0"/>
              <a:t>I </a:t>
            </a:r>
            <a:r>
              <a:rPr lang="en-US" sz="2400" b="1" u="sng" dirty="0"/>
              <a:t>will</a:t>
            </a:r>
            <a:r>
              <a:rPr lang="en-US" sz="2400" dirty="0"/>
              <a:t> be using brand names in some circumstances to clarify different hormonal  products, this does not imply endorsement of a particular brand.</a:t>
            </a:r>
          </a:p>
          <a:p>
            <a:endParaRPr lang="en-US" sz="1800" dirty="0"/>
          </a:p>
        </p:txBody>
      </p:sp>
    </p:spTree>
    <p:extLst>
      <p:ext uri="{BB962C8B-B14F-4D97-AF65-F5344CB8AC3E}">
        <p14:creationId xmlns:p14="http://schemas.microsoft.com/office/powerpoint/2010/main" val="2177365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sz="quarter" idx="11"/>
          </p:nvPr>
        </p:nvSpPr>
        <p:spPr>
          <a:prstGeom prst="rect">
            <a:avLst/>
          </a:prstGeom>
        </p:spPr>
        <p:txBody>
          <a:bodyPr/>
          <a:lstStyle/>
          <a:p>
            <a:pPr eaLnBrk="1" hangingPunct="1">
              <a:lnSpc>
                <a:spcPct val="100000"/>
              </a:lnSpc>
            </a:pPr>
            <a:r>
              <a:rPr lang="en-US" dirty="0">
                <a:ea typeface="MS PGothic" charset="0"/>
              </a:rPr>
              <a:t>Typical schedule: place 3 weeks, remove for 1 week </a:t>
            </a:r>
          </a:p>
          <a:p>
            <a:pPr eaLnBrk="1" hangingPunct="1">
              <a:lnSpc>
                <a:spcPct val="100000"/>
              </a:lnSpc>
            </a:pPr>
            <a:endParaRPr lang="en-US" dirty="0">
              <a:ea typeface="MS PGothic" charset="0"/>
            </a:endParaRPr>
          </a:p>
          <a:p>
            <a:pPr eaLnBrk="1" hangingPunct="1">
              <a:lnSpc>
                <a:spcPct val="100000"/>
              </a:lnSpc>
            </a:pPr>
            <a:r>
              <a:rPr lang="en-US" dirty="0">
                <a:ea typeface="MS PGothic" charset="0"/>
              </a:rPr>
              <a:t>OR can be used continuously—leave in 4 weeks, replace ***off label</a:t>
            </a:r>
          </a:p>
          <a:p>
            <a:pPr eaLnBrk="1" hangingPunct="1">
              <a:lnSpc>
                <a:spcPct val="100000"/>
              </a:lnSpc>
            </a:pPr>
            <a:r>
              <a:rPr lang="en-US" dirty="0">
                <a:ea typeface="MS PGothic" charset="0"/>
              </a:rPr>
              <a:t>(Annual ring continuous use has not been studied)</a:t>
            </a:r>
          </a:p>
          <a:p>
            <a:pPr eaLnBrk="1" hangingPunct="1">
              <a:lnSpc>
                <a:spcPct val="100000"/>
              </a:lnSpc>
            </a:pPr>
            <a:endParaRPr lang="en-US" sz="2800" dirty="0">
              <a:ea typeface="MS PGothic" charset="0"/>
            </a:endParaRPr>
          </a:p>
          <a:p>
            <a:pPr eaLnBrk="1" hangingPunct="1"/>
            <a:endParaRPr lang="en-US" sz="2800" dirty="0">
              <a:ea typeface="MS PGothic" charset="0"/>
            </a:endParaRPr>
          </a:p>
          <a:p>
            <a:pPr eaLnBrk="1" hangingPunct="1"/>
            <a:endParaRPr lang="en-US" sz="1700" dirty="0">
              <a:ea typeface="MS PGothic" charset="0"/>
            </a:endParaRPr>
          </a:p>
        </p:txBody>
      </p:sp>
      <p:sp>
        <p:nvSpPr>
          <p:cNvPr id="6" name="Rectangle 1026"/>
          <p:cNvSpPr>
            <a:spLocks noGrp="1" noChangeArrowheads="1"/>
          </p:cNvSpPr>
          <p:nvPr>
            <p:ph type="title"/>
          </p:nvPr>
        </p:nvSpPr>
        <p:spPr/>
        <p:txBody>
          <a:bodyPr/>
          <a:lstStyle/>
          <a:p>
            <a:pPr>
              <a:defRPr/>
            </a:pPr>
            <a:r>
              <a:rPr lang="en-US" sz="3200" dirty="0" err="1">
                <a:ea typeface="+mj-ea"/>
              </a:rPr>
              <a:t>Intravaginal</a:t>
            </a:r>
            <a:r>
              <a:rPr lang="en-US" sz="3200" dirty="0">
                <a:ea typeface="+mj-ea"/>
              </a:rPr>
              <a:t> ring</a:t>
            </a:r>
          </a:p>
        </p:txBody>
      </p:sp>
    </p:spTree>
    <p:extLst>
      <p:ext uri="{BB962C8B-B14F-4D97-AF65-F5344CB8AC3E}">
        <p14:creationId xmlns:p14="http://schemas.microsoft.com/office/powerpoint/2010/main" val="3445331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26"/>
          <p:cNvSpPr>
            <a:spLocks noGrp="1" noChangeArrowheads="1"/>
          </p:cNvSpPr>
          <p:nvPr>
            <p:ph type="title"/>
          </p:nvPr>
        </p:nvSpPr>
        <p:spPr>
          <a:xfrm>
            <a:off x="1007806" y="412392"/>
            <a:ext cx="8229600" cy="1143000"/>
          </a:xfrm>
        </p:spPr>
        <p:txBody>
          <a:bodyPr/>
          <a:lstStyle/>
          <a:p>
            <a:pPr>
              <a:defRPr/>
            </a:pPr>
            <a:r>
              <a:rPr lang="en-US" dirty="0">
                <a:ea typeface="+mj-ea"/>
              </a:rPr>
              <a:t>Contraceptive patches </a:t>
            </a:r>
            <a:br>
              <a:rPr lang="en-US" b="0" dirty="0">
                <a:ea typeface="+mj-ea"/>
              </a:rPr>
            </a:br>
            <a:r>
              <a:rPr lang="en-US" sz="2800" b="0" dirty="0">
                <a:ea typeface="+mj-ea"/>
              </a:rPr>
              <a:t>(</a:t>
            </a:r>
            <a:r>
              <a:rPr lang="en-US" sz="2800" b="0" dirty="0" err="1">
                <a:ea typeface="+mj-ea"/>
              </a:rPr>
              <a:t>norelgestromin</a:t>
            </a:r>
            <a:r>
              <a:rPr lang="en-US" sz="2800" b="0" dirty="0">
                <a:ea typeface="+mj-ea"/>
              </a:rPr>
              <a:t> /ethinyl estradiol, </a:t>
            </a:r>
            <a:r>
              <a:rPr lang="en-US" sz="2800" b="0" dirty="0" err="1">
                <a:ea typeface="+mj-ea"/>
              </a:rPr>
              <a:t>Xulane</a:t>
            </a:r>
            <a:r>
              <a:rPr lang="en-US" sz="1600" b="0" dirty="0">
                <a:latin typeface="Calibri" charset="0"/>
                <a:ea typeface="MS PGothic" charset="0"/>
              </a:rPr>
              <a:t> </a:t>
            </a:r>
            <a:r>
              <a:rPr lang="en-US" sz="1800" b="0" dirty="0">
                <a:latin typeface="Calibri" charset="0"/>
                <a:ea typeface="MS PGothic" charset="0"/>
              </a:rPr>
              <a:t>®</a:t>
            </a:r>
            <a:r>
              <a:rPr lang="en-US" sz="2800" b="0" dirty="0">
                <a:ea typeface="MS PGothic" charset="0"/>
              </a:rPr>
              <a:t>; AND levonorgestrel/ethinyl estradiol, </a:t>
            </a:r>
            <a:r>
              <a:rPr lang="en-US" sz="2800" b="0" dirty="0" err="1">
                <a:ea typeface="MS PGothic" charset="0"/>
              </a:rPr>
              <a:t>Twirla</a:t>
            </a:r>
            <a:r>
              <a:rPr lang="en-US" sz="1600" b="0" dirty="0">
                <a:latin typeface="Calibri" charset="0"/>
                <a:ea typeface="MS PGothic" charset="0"/>
              </a:rPr>
              <a:t> </a:t>
            </a:r>
            <a:r>
              <a:rPr lang="en-US" sz="1800" b="0" dirty="0">
                <a:latin typeface="Calibri" charset="0"/>
                <a:ea typeface="MS PGothic" charset="0"/>
              </a:rPr>
              <a:t>®</a:t>
            </a:r>
            <a:r>
              <a:rPr lang="en-US" sz="2800" b="0" dirty="0">
                <a:ea typeface="+mj-ea"/>
              </a:rPr>
              <a:t>)</a:t>
            </a:r>
          </a:p>
        </p:txBody>
      </p:sp>
      <p:pic>
        <p:nvPicPr>
          <p:cNvPr id="2" name="Picture 1" descr="contraceptive-patc_2215814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875" y="1693082"/>
            <a:ext cx="7058250" cy="4409350"/>
          </a:xfrm>
          <a:prstGeom prst="rect">
            <a:avLst/>
          </a:prstGeom>
        </p:spPr>
      </p:pic>
    </p:spTree>
    <p:extLst>
      <p:ext uri="{BB962C8B-B14F-4D97-AF65-F5344CB8AC3E}">
        <p14:creationId xmlns:p14="http://schemas.microsoft.com/office/powerpoint/2010/main" val="543138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4294967295"/>
          </p:nvPr>
        </p:nvSpPr>
        <p:spPr>
          <a:xfrm>
            <a:off x="1200614" y="1671639"/>
            <a:ext cx="8229600" cy="4714875"/>
          </a:xfrm>
          <a:prstGeom prst="rect">
            <a:avLst/>
          </a:prstGeom>
        </p:spPr>
        <p:txBody>
          <a:bodyPr>
            <a:normAutofit/>
          </a:bodyPr>
          <a:lstStyle/>
          <a:p>
            <a:pPr eaLnBrk="1" hangingPunct="1">
              <a:spcBef>
                <a:spcPts val="1200"/>
              </a:spcBef>
              <a:defRPr/>
            </a:pPr>
            <a:r>
              <a:rPr lang="en-US" sz="2400" b="0" dirty="0">
                <a:solidFill>
                  <a:srgbClr val="232D48"/>
                </a:solidFill>
                <a:cs typeface="Calibri"/>
              </a:rPr>
              <a:t>Adherence better than pills for teens</a:t>
            </a:r>
          </a:p>
          <a:p>
            <a:pPr eaLnBrk="1" hangingPunct="1">
              <a:spcBef>
                <a:spcPts val="1200"/>
              </a:spcBef>
              <a:defRPr/>
            </a:pPr>
            <a:r>
              <a:rPr lang="en-US" sz="2400" b="0" dirty="0">
                <a:solidFill>
                  <a:srgbClr val="232D48"/>
                </a:solidFill>
                <a:cs typeface="Calibri"/>
              </a:rPr>
              <a:t>Side effects: headache, nausea, tape reactions</a:t>
            </a:r>
          </a:p>
          <a:p>
            <a:pPr eaLnBrk="1" hangingPunct="1">
              <a:spcBef>
                <a:spcPts val="1200"/>
              </a:spcBef>
              <a:defRPr/>
            </a:pPr>
            <a:r>
              <a:rPr lang="en-US" sz="2400" b="0" dirty="0">
                <a:solidFill>
                  <a:srgbClr val="232D48"/>
                </a:solidFill>
                <a:cs typeface="Calibri"/>
              </a:rPr>
              <a:t>? risk of VTE  compared to pills: data conflicting for </a:t>
            </a:r>
            <a:r>
              <a:rPr lang="en-US" sz="2400" b="0" dirty="0" err="1">
                <a:solidFill>
                  <a:srgbClr val="232D48"/>
                </a:solidFill>
                <a:cs typeface="Calibri"/>
              </a:rPr>
              <a:t>norelgestromin</a:t>
            </a:r>
            <a:r>
              <a:rPr lang="en-US" sz="2400" b="0" dirty="0">
                <a:solidFill>
                  <a:srgbClr val="232D48"/>
                </a:solidFill>
                <a:cs typeface="Calibri"/>
              </a:rPr>
              <a:t> patch</a:t>
            </a:r>
          </a:p>
          <a:p>
            <a:pPr eaLnBrk="1" hangingPunct="1">
              <a:spcBef>
                <a:spcPts val="1200"/>
              </a:spcBef>
              <a:defRPr/>
            </a:pPr>
            <a:r>
              <a:rPr lang="en-US" sz="2400" b="0" dirty="0">
                <a:solidFill>
                  <a:srgbClr val="232D48"/>
                </a:solidFill>
                <a:cs typeface="Calibri"/>
              </a:rPr>
              <a:t>Continuous use generally not recommended</a:t>
            </a:r>
          </a:p>
          <a:p>
            <a:pPr eaLnBrk="1" hangingPunct="1">
              <a:spcBef>
                <a:spcPts val="1200"/>
              </a:spcBef>
              <a:defRPr/>
            </a:pPr>
            <a:endParaRPr lang="en-US" sz="2800" dirty="0">
              <a:solidFill>
                <a:srgbClr val="232D48"/>
              </a:solidFill>
              <a:cs typeface="Calibri"/>
            </a:endParaRPr>
          </a:p>
          <a:p>
            <a:pPr eaLnBrk="1" hangingPunct="1">
              <a:spcBef>
                <a:spcPts val="1200"/>
              </a:spcBef>
              <a:defRPr/>
            </a:pPr>
            <a:endParaRPr lang="en-US" sz="2800" dirty="0">
              <a:solidFill>
                <a:srgbClr val="232D48"/>
              </a:solidFill>
              <a:cs typeface="Calibri"/>
            </a:endParaRPr>
          </a:p>
          <a:p>
            <a:pPr eaLnBrk="1" hangingPunct="1">
              <a:spcBef>
                <a:spcPts val="1200"/>
              </a:spcBef>
              <a:defRPr/>
            </a:pPr>
            <a:endParaRPr lang="en-US" sz="1700" dirty="0">
              <a:solidFill>
                <a:srgbClr val="232D48"/>
              </a:solidFill>
              <a:cs typeface="Calibri"/>
            </a:endParaRPr>
          </a:p>
        </p:txBody>
      </p:sp>
      <p:sp>
        <p:nvSpPr>
          <p:cNvPr id="8" name="Rectangle 1026"/>
          <p:cNvSpPr>
            <a:spLocks noGrp="1" noChangeArrowheads="1"/>
          </p:cNvSpPr>
          <p:nvPr>
            <p:ph type="title"/>
          </p:nvPr>
        </p:nvSpPr>
        <p:spPr>
          <a:xfrm>
            <a:off x="1200614" y="666711"/>
            <a:ext cx="8229600" cy="1143000"/>
          </a:xfrm>
        </p:spPr>
        <p:txBody>
          <a:bodyPr/>
          <a:lstStyle/>
          <a:p>
            <a:pPr>
              <a:defRPr/>
            </a:pPr>
            <a:r>
              <a:rPr lang="en-US" dirty="0">
                <a:ea typeface="+mj-ea"/>
              </a:rPr>
              <a:t>Contraceptive patch</a:t>
            </a:r>
            <a:endParaRPr lang="en-US" sz="2800" dirty="0">
              <a:ea typeface="+mj-ea"/>
            </a:endParaRPr>
          </a:p>
        </p:txBody>
      </p:sp>
    </p:spTree>
    <p:extLst>
      <p:ext uri="{BB962C8B-B14F-4D97-AF65-F5344CB8AC3E}">
        <p14:creationId xmlns:p14="http://schemas.microsoft.com/office/powerpoint/2010/main" val="1341858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Extended cycle or continuous combined (+ estrogen) hormonal contraceptives</a:t>
            </a:r>
          </a:p>
        </p:txBody>
      </p:sp>
      <p:sp>
        <p:nvSpPr>
          <p:cNvPr id="2" name="Text Placeholder 1"/>
          <p:cNvSpPr>
            <a:spLocks noGrp="1"/>
          </p:cNvSpPr>
          <p:nvPr>
            <p:ph sz="half" idx="1"/>
          </p:nvPr>
        </p:nvSpPr>
        <p:spPr>
          <a:xfrm>
            <a:off x="950808" y="1600201"/>
            <a:ext cx="5384800" cy="4525963"/>
          </a:xfrm>
        </p:spPr>
        <p:txBody>
          <a:bodyPr>
            <a:normAutofit/>
          </a:bodyPr>
          <a:lstStyle/>
          <a:p>
            <a:pPr>
              <a:lnSpc>
                <a:spcPct val="100000"/>
              </a:lnSpc>
            </a:pPr>
            <a:endParaRPr lang="en-US" dirty="0"/>
          </a:p>
          <a:p>
            <a:pPr>
              <a:lnSpc>
                <a:spcPct val="100000"/>
              </a:lnSpc>
            </a:pPr>
            <a:r>
              <a:rPr lang="en-US" sz="2400" b="0" dirty="0">
                <a:solidFill>
                  <a:srgbClr val="232D48"/>
                </a:solidFill>
              </a:rPr>
              <a:t>84/7 or Continuous (no placebos)</a:t>
            </a:r>
          </a:p>
          <a:p>
            <a:pPr>
              <a:lnSpc>
                <a:spcPct val="100000"/>
              </a:lnSpc>
            </a:pPr>
            <a:endParaRPr lang="en-US" sz="2400" b="0" dirty="0">
              <a:solidFill>
                <a:srgbClr val="232D48"/>
              </a:solidFill>
            </a:endParaRPr>
          </a:p>
          <a:p>
            <a:pPr>
              <a:lnSpc>
                <a:spcPct val="100000"/>
              </a:lnSpc>
            </a:pPr>
            <a:r>
              <a:rPr lang="en-US" sz="2400" b="0" dirty="0">
                <a:solidFill>
                  <a:srgbClr val="232D48"/>
                </a:solidFill>
              </a:rPr>
              <a:t>Cochrane review:  no increased risk of thrombosis over traditional schedule </a:t>
            </a:r>
          </a:p>
          <a:p>
            <a:pPr>
              <a:lnSpc>
                <a:spcPct val="100000"/>
              </a:lnSpc>
            </a:pPr>
            <a:endParaRPr lang="en-US" sz="2400" b="0" dirty="0">
              <a:solidFill>
                <a:srgbClr val="232D48"/>
              </a:solidFill>
            </a:endParaRPr>
          </a:p>
          <a:p>
            <a:pPr>
              <a:lnSpc>
                <a:spcPct val="100000"/>
              </a:lnSpc>
            </a:pPr>
            <a:r>
              <a:rPr lang="en-US" sz="2400" b="0" dirty="0">
                <a:solidFill>
                  <a:srgbClr val="232D48"/>
                </a:solidFill>
              </a:rPr>
              <a:t>Great patient satisfaction</a:t>
            </a:r>
          </a:p>
          <a:p>
            <a:pPr>
              <a:lnSpc>
                <a:spcPct val="100000"/>
              </a:lnSpc>
            </a:pPr>
            <a:endParaRPr lang="en-US" dirty="0"/>
          </a:p>
        </p:txBody>
      </p:sp>
      <p:pic>
        <p:nvPicPr>
          <p:cNvPr id="3074" name="Picture 2" descr="Oral contraceptive with 84-day regimen - Clinical Adviso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242048" y="2371785"/>
            <a:ext cx="2976786" cy="2693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853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50808" y="2362280"/>
            <a:ext cx="10703732" cy="3146425"/>
          </a:xfrm>
        </p:spPr>
        <p:txBody>
          <a:bodyPr/>
          <a:lstStyle/>
          <a:p>
            <a:pPr>
              <a:lnSpc>
                <a:spcPct val="100000"/>
              </a:lnSpc>
            </a:pPr>
            <a:r>
              <a:rPr lang="en-US" dirty="0"/>
              <a:t>Norethindrone acetate (NETA) used 2.5-5 mg daily</a:t>
            </a:r>
          </a:p>
          <a:p>
            <a:pPr>
              <a:lnSpc>
                <a:spcPct val="100000"/>
              </a:lnSpc>
            </a:pPr>
            <a:r>
              <a:rPr lang="en-US" dirty="0"/>
              <a:t>		for abnormal bleeding and endometriosis </a:t>
            </a:r>
          </a:p>
          <a:p>
            <a:pPr>
              <a:lnSpc>
                <a:spcPct val="100000"/>
              </a:lnSpc>
            </a:pPr>
            <a:r>
              <a:rPr lang="en-US" dirty="0"/>
              <a:t>		this dose *off label for contraception</a:t>
            </a:r>
          </a:p>
          <a:p>
            <a:pPr>
              <a:lnSpc>
                <a:spcPct val="100000"/>
              </a:lnSpc>
            </a:pPr>
            <a:endParaRPr lang="en-US" dirty="0"/>
          </a:p>
          <a:p>
            <a:pPr>
              <a:lnSpc>
                <a:spcPct val="100000"/>
              </a:lnSpc>
            </a:pPr>
            <a:r>
              <a:rPr lang="en-US" dirty="0"/>
              <a:t>Higher doses converted to estradiol</a:t>
            </a:r>
          </a:p>
          <a:p>
            <a:pPr>
              <a:lnSpc>
                <a:spcPct val="100000"/>
              </a:lnSpc>
            </a:pPr>
            <a:endParaRPr lang="en-US" dirty="0"/>
          </a:p>
          <a:p>
            <a:pPr>
              <a:lnSpc>
                <a:spcPct val="100000"/>
              </a:lnSpc>
            </a:pPr>
            <a:r>
              <a:rPr lang="en-US" dirty="0"/>
              <a:t>Higher VTE risk than other progestin only pills (i.e. minipills)</a:t>
            </a:r>
          </a:p>
          <a:p>
            <a:pPr>
              <a:lnSpc>
                <a:spcPct val="100000"/>
              </a:lnSpc>
            </a:pPr>
            <a:endParaRPr lang="en-US" dirty="0"/>
          </a:p>
          <a:p>
            <a:pPr>
              <a:lnSpc>
                <a:spcPct val="100000"/>
              </a:lnSpc>
            </a:pPr>
            <a:r>
              <a:rPr lang="en-US" dirty="0"/>
              <a:t>Side effects: bloating, increased appetite</a:t>
            </a:r>
          </a:p>
          <a:p>
            <a:endParaRPr lang="en-US" dirty="0"/>
          </a:p>
        </p:txBody>
      </p:sp>
      <p:sp>
        <p:nvSpPr>
          <p:cNvPr id="3" name="Title 2"/>
          <p:cNvSpPr>
            <a:spLocks noGrp="1"/>
          </p:cNvSpPr>
          <p:nvPr>
            <p:ph type="title"/>
          </p:nvPr>
        </p:nvSpPr>
        <p:spPr/>
        <p:txBody>
          <a:bodyPr/>
          <a:lstStyle/>
          <a:p>
            <a:r>
              <a:rPr lang="en-US" dirty="0"/>
              <a:t>Progestin only pills—high dose</a:t>
            </a:r>
          </a:p>
        </p:txBody>
      </p:sp>
    </p:spTree>
    <p:extLst>
      <p:ext uri="{BB962C8B-B14F-4D97-AF65-F5344CB8AC3E}">
        <p14:creationId xmlns:p14="http://schemas.microsoft.com/office/powerpoint/2010/main" val="3717696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4776" y="889305"/>
            <a:ext cx="10700848" cy="1143000"/>
          </a:xfrm>
        </p:spPr>
        <p:txBody>
          <a:bodyPr/>
          <a:lstStyle/>
          <a:p>
            <a:r>
              <a:rPr lang="en-US" dirty="0"/>
              <a:t>Progestin only pills—NEW concept</a:t>
            </a:r>
          </a:p>
        </p:txBody>
      </p:sp>
      <p:sp>
        <p:nvSpPr>
          <p:cNvPr id="2" name="Text Placeholder 1"/>
          <p:cNvSpPr>
            <a:spLocks noGrp="1"/>
          </p:cNvSpPr>
          <p:nvPr>
            <p:ph sz="half" idx="1"/>
          </p:nvPr>
        </p:nvSpPr>
        <p:spPr/>
        <p:txBody>
          <a:bodyPr>
            <a:normAutofit fontScale="92500" lnSpcReduction="10000"/>
          </a:bodyPr>
          <a:lstStyle/>
          <a:p>
            <a:pPr>
              <a:lnSpc>
                <a:spcPct val="100000"/>
              </a:lnSpc>
            </a:pPr>
            <a:endParaRPr lang="en-US" sz="2200" dirty="0">
              <a:solidFill>
                <a:srgbClr val="232D48"/>
              </a:solidFill>
            </a:endParaRPr>
          </a:p>
          <a:p>
            <a:pPr>
              <a:lnSpc>
                <a:spcPct val="100000"/>
              </a:lnSpc>
            </a:pPr>
            <a:endParaRPr lang="en-US" sz="2200" dirty="0">
              <a:solidFill>
                <a:srgbClr val="232D48"/>
              </a:solidFill>
            </a:endParaRPr>
          </a:p>
          <a:p>
            <a:pPr>
              <a:lnSpc>
                <a:spcPct val="100000"/>
              </a:lnSpc>
            </a:pPr>
            <a:endParaRPr lang="en-US" sz="2200" dirty="0">
              <a:solidFill>
                <a:srgbClr val="232D48"/>
              </a:solidFill>
            </a:endParaRPr>
          </a:p>
          <a:p>
            <a:pPr>
              <a:lnSpc>
                <a:spcPct val="100000"/>
              </a:lnSpc>
            </a:pPr>
            <a:r>
              <a:rPr lang="en-US" sz="2400" b="0" dirty="0" err="1">
                <a:solidFill>
                  <a:srgbClr val="232D48"/>
                </a:solidFill>
              </a:rPr>
              <a:t>Drosperinone</a:t>
            </a:r>
            <a:r>
              <a:rPr lang="en-US" sz="2400" b="0" dirty="0">
                <a:solidFill>
                  <a:srgbClr val="232D48"/>
                </a:solidFill>
              </a:rPr>
              <a:t>-only 24/4 pill with 24 hour dosing window!</a:t>
            </a:r>
          </a:p>
          <a:p>
            <a:pPr>
              <a:lnSpc>
                <a:spcPct val="100000"/>
              </a:lnSpc>
            </a:pPr>
            <a:endParaRPr lang="en-US" sz="2400" b="0" dirty="0">
              <a:solidFill>
                <a:srgbClr val="232D48"/>
              </a:solidFill>
            </a:endParaRPr>
          </a:p>
          <a:p>
            <a:pPr>
              <a:lnSpc>
                <a:spcPct val="100000"/>
              </a:lnSpc>
            </a:pPr>
            <a:r>
              <a:rPr lang="en-US" sz="2400" b="0" dirty="0">
                <a:solidFill>
                  <a:srgbClr val="232D48"/>
                </a:solidFill>
              </a:rPr>
              <a:t>Although EE pills containing DRSP are associated with higher VTE risk, DRSP only is NOT</a:t>
            </a:r>
          </a:p>
          <a:p>
            <a:pPr>
              <a:lnSpc>
                <a:spcPct val="100000"/>
              </a:lnSpc>
            </a:pPr>
            <a:endParaRPr lang="en-US" sz="2400" b="0" dirty="0">
              <a:solidFill>
                <a:srgbClr val="232D48"/>
              </a:solidFill>
            </a:endParaRPr>
          </a:p>
          <a:p>
            <a:pPr>
              <a:lnSpc>
                <a:spcPct val="100000"/>
              </a:lnSpc>
            </a:pPr>
            <a:r>
              <a:rPr lang="en-US" sz="2400" b="0" dirty="0">
                <a:solidFill>
                  <a:srgbClr val="232D48"/>
                </a:solidFill>
              </a:rPr>
              <a:t>Great way to deliver scheduled bleeding for patients with contraindications to estrogen</a:t>
            </a:r>
          </a:p>
          <a:p>
            <a:pPr>
              <a:lnSpc>
                <a:spcPct val="100000"/>
              </a:lnSpc>
            </a:pPr>
            <a:endParaRPr lang="en-US" dirty="0"/>
          </a:p>
          <a:p>
            <a:pPr>
              <a:lnSpc>
                <a:spcPct val="100000"/>
              </a:lnSpc>
            </a:pPr>
            <a:endParaRPr lang="en-US" dirty="0"/>
          </a:p>
          <a:p>
            <a:endParaRPr lang="en-US" dirty="0"/>
          </a:p>
        </p:txBody>
      </p:sp>
      <p:pic>
        <p:nvPicPr>
          <p:cNvPr id="3074" name="Picture 2" descr="Slynd® (drospirenone), a new progestin-only contraceptive pill from  Duchesnay which offers a 24-hour safe window for a missed pill">
            <a:extLst>
              <a:ext uri="{FF2B5EF4-FFF2-40B4-BE49-F238E27FC236}">
                <a16:creationId xmlns:a16="http://schemas.microsoft.com/office/drawing/2014/main" id="{D0B55909-D2CA-45D3-A229-6BD3D6D4A8B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96000" y="1600200"/>
            <a:ext cx="6188470" cy="412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600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Progestin only pills—SUPER NEW CONCEPT</a:t>
            </a:r>
          </a:p>
        </p:txBody>
      </p:sp>
      <p:sp>
        <p:nvSpPr>
          <p:cNvPr id="2" name="Text Placeholder 1"/>
          <p:cNvSpPr>
            <a:spLocks noGrp="1"/>
          </p:cNvSpPr>
          <p:nvPr>
            <p:ph sz="half" idx="1"/>
          </p:nvPr>
        </p:nvSpPr>
        <p:spPr>
          <a:xfrm>
            <a:off x="989707" y="1600201"/>
            <a:ext cx="5384800" cy="4525963"/>
          </a:xfrm>
        </p:spPr>
        <p:txBody>
          <a:bodyPr/>
          <a:lstStyle/>
          <a:p>
            <a:pPr>
              <a:lnSpc>
                <a:spcPct val="100000"/>
              </a:lnSpc>
            </a:pPr>
            <a:r>
              <a:rPr lang="en-US" sz="2400" b="0" dirty="0">
                <a:solidFill>
                  <a:srgbClr val="232D48"/>
                </a:solidFill>
              </a:rPr>
              <a:t>OVER THE COUNTER as of March!!</a:t>
            </a:r>
          </a:p>
          <a:p>
            <a:pPr>
              <a:lnSpc>
                <a:spcPct val="100000"/>
              </a:lnSpc>
            </a:pPr>
            <a:endParaRPr lang="en-US" sz="2400" b="0" dirty="0">
              <a:solidFill>
                <a:srgbClr val="232D48"/>
              </a:solidFill>
            </a:endParaRPr>
          </a:p>
          <a:p>
            <a:pPr>
              <a:lnSpc>
                <a:spcPct val="100000"/>
              </a:lnSpc>
            </a:pPr>
            <a:r>
              <a:rPr lang="en-US" sz="2400" b="0" dirty="0" err="1">
                <a:solidFill>
                  <a:srgbClr val="232D48"/>
                </a:solidFill>
              </a:rPr>
              <a:t>Norgestrel</a:t>
            </a:r>
            <a:r>
              <a:rPr lang="en-US" sz="2400" b="0" dirty="0">
                <a:solidFill>
                  <a:srgbClr val="232D48"/>
                </a:solidFill>
              </a:rPr>
              <a:t> 0.075 mg daily “minipill”</a:t>
            </a:r>
          </a:p>
          <a:p>
            <a:pPr>
              <a:lnSpc>
                <a:spcPct val="100000"/>
              </a:lnSpc>
            </a:pPr>
            <a:endParaRPr lang="en-US" sz="2400" b="0" dirty="0">
              <a:solidFill>
                <a:srgbClr val="232D48"/>
              </a:solidFill>
            </a:endParaRPr>
          </a:p>
          <a:p>
            <a:pPr>
              <a:lnSpc>
                <a:spcPct val="100000"/>
              </a:lnSpc>
            </a:pPr>
            <a:r>
              <a:rPr lang="en-US" sz="2400" b="0" dirty="0">
                <a:solidFill>
                  <a:srgbClr val="232D48"/>
                </a:solidFill>
              </a:rPr>
              <a:t>No recent studies about bleeding pattern, should expect unpredictable</a:t>
            </a:r>
          </a:p>
          <a:p>
            <a:pPr>
              <a:lnSpc>
                <a:spcPct val="100000"/>
              </a:lnSpc>
            </a:pPr>
            <a:endParaRPr lang="en-US" sz="2400" b="0" dirty="0">
              <a:solidFill>
                <a:srgbClr val="232D48"/>
              </a:solidFill>
            </a:endParaRPr>
          </a:p>
          <a:p>
            <a:endParaRPr lang="en-US" dirty="0"/>
          </a:p>
        </p:txBody>
      </p:sp>
      <p:pic>
        <p:nvPicPr>
          <p:cNvPr id="2050" name="Picture 2" descr="Opill: The FDA approved the US' first over-the-counter birth control pill.  What happens next? | CNN">
            <a:extLst>
              <a:ext uri="{FF2B5EF4-FFF2-40B4-BE49-F238E27FC236}">
                <a16:creationId xmlns:a16="http://schemas.microsoft.com/office/drawing/2014/main" id="{4BDBF9D7-8E23-4C8E-AC97-C824EEA09A3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9731792" y="2853301"/>
            <a:ext cx="3387212" cy="19058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pill, first over-the-counter birth control pill, will go on sale later  this month - ABC News">
            <a:extLst>
              <a:ext uri="{FF2B5EF4-FFF2-40B4-BE49-F238E27FC236}">
                <a16:creationId xmlns:a16="http://schemas.microsoft.com/office/drawing/2014/main" id="{D4D3089C-E05F-4872-B7FE-B83381F737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3406" y="2124268"/>
            <a:ext cx="5943598" cy="3343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888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318" y="1447801"/>
            <a:ext cx="6684682" cy="4947326"/>
          </a:xfrm>
          <a:prstGeom prst="rect">
            <a:avLst/>
          </a:prstGeom>
        </p:spPr>
      </p:pic>
      <p:sp>
        <p:nvSpPr>
          <p:cNvPr id="3" name="Title 2"/>
          <p:cNvSpPr>
            <a:spLocks noGrp="1"/>
          </p:cNvSpPr>
          <p:nvPr>
            <p:ph type="title"/>
          </p:nvPr>
        </p:nvSpPr>
        <p:spPr>
          <a:xfrm>
            <a:off x="870126" y="409768"/>
            <a:ext cx="10700848" cy="1143000"/>
          </a:xfrm>
        </p:spPr>
        <p:txBody>
          <a:bodyPr/>
          <a:lstStyle/>
          <a:p>
            <a:r>
              <a:rPr lang="en-US" dirty="0"/>
              <a:t>What is the goal? Contraceptive Efficacy</a:t>
            </a:r>
          </a:p>
        </p:txBody>
      </p:sp>
    </p:spTree>
    <p:extLst>
      <p:ext uri="{BB962C8B-B14F-4D97-AF65-F5344CB8AC3E}">
        <p14:creationId xmlns:p14="http://schemas.microsoft.com/office/powerpoint/2010/main" val="1530900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81B1E51-12F3-420A-819C-9A90EC7C59C4}"/>
              </a:ext>
            </a:extLst>
          </p:cNvPr>
          <p:cNvSpPr>
            <a:spLocks noGrp="1" noChangeArrowheads="1"/>
          </p:cNvSpPr>
          <p:nvPr>
            <p:ph type="title"/>
          </p:nvPr>
        </p:nvSpPr>
        <p:spPr>
          <a:xfrm>
            <a:off x="793750" y="553245"/>
            <a:ext cx="9821862" cy="631825"/>
          </a:xfrm>
        </p:spPr>
        <p:txBody>
          <a:bodyPr/>
          <a:lstStyle/>
          <a:p>
            <a:pPr algn="l" eaLnBrk="1" hangingPunct="1"/>
            <a:r>
              <a:rPr lang="en-US" altLang="en-US" sz="3200" dirty="0"/>
              <a:t>What is the goal? Amenorrhea</a:t>
            </a:r>
          </a:p>
        </p:txBody>
      </p:sp>
      <p:sp>
        <p:nvSpPr>
          <p:cNvPr id="24579" name="Line 4">
            <a:extLst>
              <a:ext uri="{FF2B5EF4-FFF2-40B4-BE49-F238E27FC236}">
                <a16:creationId xmlns:a16="http://schemas.microsoft.com/office/drawing/2014/main" id="{65C55CDF-07B9-41CD-A7B7-B03723FDBC10}"/>
              </a:ext>
            </a:extLst>
          </p:cNvPr>
          <p:cNvSpPr>
            <a:spLocks noChangeShapeType="1"/>
          </p:cNvSpPr>
          <p:nvPr/>
        </p:nvSpPr>
        <p:spPr bwMode="auto">
          <a:xfrm>
            <a:off x="1243013" y="1243013"/>
            <a:ext cx="9509125" cy="0"/>
          </a:xfrm>
          <a:prstGeom prst="line">
            <a:avLst/>
          </a:prstGeom>
          <a:noFill/>
          <a:ln w="38100">
            <a:solidFill>
              <a:srgbClr val="C014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5" name="Table 5">
            <a:extLst>
              <a:ext uri="{FF2B5EF4-FFF2-40B4-BE49-F238E27FC236}">
                <a16:creationId xmlns:a16="http://schemas.microsoft.com/office/drawing/2014/main" id="{BFC9AC76-8AF0-4CF4-A682-B058A202D7EA}"/>
              </a:ext>
            </a:extLst>
          </p:cNvPr>
          <p:cNvGraphicFramePr>
            <a:graphicFrameLocks noGrp="1"/>
          </p:cNvGraphicFramePr>
          <p:nvPr>
            <p:ph idx="4294967295"/>
            <p:extLst>
              <p:ext uri="{D42A27DB-BD31-4B8C-83A1-F6EECF244321}">
                <p14:modId xmlns:p14="http://schemas.microsoft.com/office/powerpoint/2010/main" val="2353522331"/>
              </p:ext>
            </p:extLst>
          </p:nvPr>
        </p:nvGraphicFramePr>
        <p:xfrm>
          <a:off x="793750" y="1358900"/>
          <a:ext cx="11114088" cy="4175484"/>
        </p:xfrm>
        <a:graphic>
          <a:graphicData uri="http://schemas.openxmlformats.org/drawingml/2006/table">
            <a:tbl>
              <a:tblPr firstRow="1" bandRow="1">
                <a:tableStyleId>{5C22544A-7EE6-4342-B048-85BDC9FD1C3A}</a:tableStyleId>
              </a:tblPr>
              <a:tblGrid>
                <a:gridCol w="5004884">
                  <a:extLst>
                    <a:ext uri="{9D8B030D-6E8A-4147-A177-3AD203B41FA5}">
                      <a16:colId xmlns:a16="http://schemas.microsoft.com/office/drawing/2014/main" val="20000"/>
                    </a:ext>
                  </a:extLst>
                </a:gridCol>
                <a:gridCol w="2177295">
                  <a:extLst>
                    <a:ext uri="{9D8B030D-6E8A-4147-A177-3AD203B41FA5}">
                      <a16:colId xmlns:a16="http://schemas.microsoft.com/office/drawing/2014/main" val="20001"/>
                    </a:ext>
                  </a:extLst>
                </a:gridCol>
                <a:gridCol w="3931909">
                  <a:extLst>
                    <a:ext uri="{9D8B030D-6E8A-4147-A177-3AD203B41FA5}">
                      <a16:colId xmlns:a16="http://schemas.microsoft.com/office/drawing/2014/main" val="20002"/>
                    </a:ext>
                  </a:extLst>
                </a:gridCol>
              </a:tblGrid>
              <a:tr h="426641">
                <a:tc>
                  <a:txBody>
                    <a:bodyPr/>
                    <a:lstStyle/>
                    <a:p>
                      <a:r>
                        <a:rPr lang="en-US" sz="2200" dirty="0">
                          <a:solidFill>
                            <a:srgbClr val="000000"/>
                          </a:solidFill>
                          <a:latin typeface="Calibri" panose="020F0502020204030204" pitchFamily="34" charset="0"/>
                          <a:cs typeface="Calibri" panose="020F0502020204030204" pitchFamily="34" charset="0"/>
                        </a:rPr>
                        <a:t>Hormonal contraceptive</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solidFill>
                            <a:srgbClr val="000000"/>
                          </a:solidFill>
                          <a:latin typeface="Calibri" panose="020F0502020204030204" pitchFamily="34" charset="0"/>
                          <a:cs typeface="Calibri" panose="020F0502020204030204" pitchFamily="34" charset="0"/>
                        </a:rPr>
                        <a:t>Rate amenorrhea at 1 year</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dirty="0">
                          <a:solidFill>
                            <a:srgbClr val="000000"/>
                          </a:solidFill>
                          <a:latin typeface="Calibri" panose="020F0502020204030204" pitchFamily="34" charset="0"/>
                          <a:cs typeface="Calibri" panose="020F0502020204030204" pitchFamily="34" charset="0"/>
                        </a:rPr>
                        <a:t>Comments</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66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latin typeface="Calibri" panose="020F0502020204030204" pitchFamily="34" charset="0"/>
                          <a:cs typeface="Calibri" panose="020F0502020204030204" pitchFamily="34" charset="0"/>
                        </a:rPr>
                        <a:t>Continuous </a:t>
                      </a:r>
                      <a:r>
                        <a:rPr lang="en-US" sz="2200" dirty="0" err="1">
                          <a:solidFill>
                            <a:srgbClr val="000000"/>
                          </a:solidFill>
                          <a:latin typeface="Calibri" panose="020F0502020204030204" pitchFamily="34" charset="0"/>
                          <a:cs typeface="Calibri" panose="020F0502020204030204" pitchFamily="34" charset="0"/>
                        </a:rPr>
                        <a:t>Norethindrone</a:t>
                      </a:r>
                      <a:r>
                        <a:rPr lang="en-US" sz="2200" baseline="0" dirty="0">
                          <a:solidFill>
                            <a:srgbClr val="000000"/>
                          </a:solidFill>
                          <a:latin typeface="Calibri" panose="020F0502020204030204" pitchFamily="34" charset="0"/>
                          <a:cs typeface="Calibri" panose="020F0502020204030204" pitchFamily="34" charset="0"/>
                        </a:rPr>
                        <a:t> Acetate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baseline="0" dirty="0">
                          <a:solidFill>
                            <a:srgbClr val="000000"/>
                          </a:solidFill>
                          <a:latin typeface="Calibri" panose="020F0502020204030204" pitchFamily="34" charset="0"/>
                          <a:cs typeface="Calibri" panose="020F0502020204030204" pitchFamily="34" charset="0"/>
                        </a:rPr>
                        <a:t>(2.5-5 mg daily)</a:t>
                      </a:r>
                      <a:r>
                        <a:rPr lang="en-US" sz="2200" baseline="30000" dirty="0">
                          <a:solidFill>
                            <a:srgbClr val="000000"/>
                          </a:solidFill>
                          <a:latin typeface="Calibri" panose="020F0502020204030204" pitchFamily="34" charset="0"/>
                          <a:cs typeface="Calibri" panose="020F0502020204030204" pitchFamily="34" charset="0"/>
                        </a:rPr>
                        <a:t>1</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dirty="0">
                          <a:solidFill>
                            <a:srgbClr val="000000"/>
                          </a:solidFill>
                          <a:latin typeface="Calibri" panose="020F0502020204030204" pitchFamily="34" charset="0"/>
                          <a:cs typeface="Calibri" panose="020F0502020204030204" pitchFamily="34" charset="0"/>
                        </a:rPr>
                        <a:t>94%</a:t>
                      </a:r>
                      <a:endParaRPr lang="en-US" sz="2200" baseline="30000" dirty="0">
                        <a:solidFill>
                          <a:srgbClr val="000000"/>
                        </a:solidFill>
                        <a:latin typeface="Calibri" panose="020F0502020204030204" pitchFamily="34" charset="0"/>
                        <a:cs typeface="Calibri" panose="020F0502020204030204" pitchFamily="34" charset="0"/>
                      </a:endParaRP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baseline="0" dirty="0">
                          <a:solidFill>
                            <a:srgbClr val="000000"/>
                          </a:solidFill>
                          <a:latin typeface="Calibri" panose="020F0502020204030204" pitchFamily="34" charset="0"/>
                          <a:cs typeface="Calibri" panose="020F0502020204030204" pitchFamily="34" charset="0"/>
                        </a:rPr>
                        <a:t>Side effects: bloating, appetite</a:t>
                      </a:r>
                    </a:p>
                    <a:p>
                      <a:r>
                        <a:rPr lang="en-US" sz="2200" baseline="0" dirty="0">
                          <a:solidFill>
                            <a:srgbClr val="000000"/>
                          </a:solidFill>
                          <a:latin typeface="Calibri" panose="020F0502020204030204" pitchFamily="34" charset="0"/>
                          <a:cs typeface="Calibri" panose="020F0502020204030204" pitchFamily="34" charset="0"/>
                        </a:rPr>
                        <a:t>Expensive</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6641">
                <a:tc>
                  <a:txBody>
                    <a:bodyPr/>
                    <a:lstStyle/>
                    <a:p>
                      <a:r>
                        <a:rPr lang="en-US" sz="2200" dirty="0">
                          <a:solidFill>
                            <a:srgbClr val="000000"/>
                          </a:solidFill>
                          <a:latin typeface="Calibri" panose="020F0502020204030204" pitchFamily="34" charset="0"/>
                          <a:cs typeface="Calibri" panose="020F0502020204030204" pitchFamily="34" charset="0"/>
                        </a:rPr>
                        <a:t>Continuous combined</a:t>
                      </a:r>
                      <a:r>
                        <a:rPr lang="en-US" sz="2200" baseline="0" dirty="0">
                          <a:solidFill>
                            <a:srgbClr val="000000"/>
                          </a:solidFill>
                          <a:latin typeface="Calibri" panose="020F0502020204030204" pitchFamily="34" charset="0"/>
                          <a:cs typeface="Calibri" panose="020F0502020204030204" pitchFamily="34" charset="0"/>
                        </a:rPr>
                        <a:t> hormonal contraceptive (including ring)</a:t>
                      </a:r>
                      <a:r>
                        <a:rPr lang="en-US" sz="2200" baseline="30000" dirty="0">
                          <a:solidFill>
                            <a:srgbClr val="000000"/>
                          </a:solidFill>
                          <a:latin typeface="Calibri" panose="020F0502020204030204" pitchFamily="34" charset="0"/>
                          <a:cs typeface="Calibri" panose="020F0502020204030204" pitchFamily="34" charset="0"/>
                        </a:rPr>
                        <a:t> 2</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200" baseline="0" dirty="0">
                          <a:solidFill>
                            <a:srgbClr val="000000"/>
                          </a:solidFill>
                          <a:latin typeface="Calibri" panose="020F0502020204030204" pitchFamily="34" charset="0"/>
                          <a:cs typeface="Calibri" panose="020F0502020204030204" pitchFamily="34" charset="0"/>
                        </a:rPr>
                        <a:t>80-90%</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200" baseline="0" dirty="0">
                          <a:solidFill>
                            <a:srgbClr val="000000"/>
                          </a:solidFill>
                          <a:latin typeface="Calibri" panose="020F0502020204030204" pitchFamily="34" charset="0"/>
                          <a:cs typeface="Calibri" panose="020F0502020204030204" pitchFamily="34" charset="0"/>
                        </a:rPr>
                        <a:t>Prior authorization sometimes required</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426641">
                <a:tc>
                  <a:txBody>
                    <a:bodyPr/>
                    <a:lstStyle/>
                    <a:p>
                      <a:r>
                        <a:rPr lang="en-US" sz="2200" baseline="0" dirty="0">
                          <a:solidFill>
                            <a:srgbClr val="000000"/>
                          </a:solidFill>
                          <a:latin typeface="Calibri" panose="020F0502020204030204" pitchFamily="34" charset="0"/>
                          <a:cs typeface="Calibri" panose="020F0502020204030204" pitchFamily="34" charset="0"/>
                        </a:rPr>
                        <a:t>DMPA injections</a:t>
                      </a:r>
                      <a:r>
                        <a:rPr lang="en-US" sz="2200" baseline="30000" dirty="0">
                          <a:solidFill>
                            <a:srgbClr val="000000"/>
                          </a:solidFill>
                          <a:latin typeface="Calibri" panose="020F0502020204030204" pitchFamily="34" charset="0"/>
                          <a:cs typeface="Calibri" panose="020F0502020204030204" pitchFamily="34" charset="0"/>
                        </a:rPr>
                        <a:t>3</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200" baseline="0" dirty="0">
                          <a:solidFill>
                            <a:srgbClr val="000000"/>
                          </a:solidFill>
                          <a:latin typeface="Calibri" panose="020F0502020204030204" pitchFamily="34" charset="0"/>
                          <a:cs typeface="Calibri" panose="020F0502020204030204" pitchFamily="34" charset="0"/>
                        </a:rPr>
                        <a:t>70-75% (</a:t>
                      </a:r>
                      <a:r>
                        <a:rPr lang="en-US" sz="2200" baseline="0" dirty="0" err="1">
                          <a:solidFill>
                            <a:srgbClr val="000000"/>
                          </a:solidFill>
                          <a:latin typeface="Calibri" panose="020F0502020204030204" pitchFamily="34" charset="0"/>
                          <a:cs typeface="Calibri" panose="020F0502020204030204" pitchFamily="34" charset="0"/>
                        </a:rPr>
                        <a:t>incr</a:t>
                      </a:r>
                      <a:r>
                        <a:rPr lang="en-US" sz="2200" baseline="0" dirty="0">
                          <a:solidFill>
                            <a:srgbClr val="000000"/>
                          </a:solidFill>
                          <a:latin typeface="Calibri" panose="020F0502020204030204" pitchFamily="34" charset="0"/>
                          <a:cs typeface="Calibri" panose="020F0502020204030204" pitchFamily="34" charset="0"/>
                        </a:rPr>
                        <a:t> with time)</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200" baseline="0" dirty="0">
                          <a:solidFill>
                            <a:srgbClr val="000000"/>
                          </a:solidFill>
                          <a:latin typeface="Calibri" panose="020F0502020204030204" pitchFamily="34" charset="0"/>
                          <a:cs typeface="Calibri" panose="020F0502020204030204" pitchFamily="34" charset="0"/>
                        </a:rPr>
                        <a:t>Side effects: weight gain, ? Bone density</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426641">
                <a:tc>
                  <a:txBody>
                    <a:bodyPr/>
                    <a:lstStyle/>
                    <a:p>
                      <a:r>
                        <a:rPr lang="en-US" sz="2200" dirty="0" err="1">
                          <a:solidFill>
                            <a:srgbClr val="000000"/>
                          </a:solidFill>
                          <a:latin typeface="Calibri" panose="020F0502020204030204" pitchFamily="34" charset="0"/>
                          <a:cs typeface="Calibri" panose="020F0502020204030204" pitchFamily="34" charset="0"/>
                        </a:rPr>
                        <a:t>Mirena</a:t>
                      </a:r>
                      <a:r>
                        <a:rPr lang="en-US" sz="2200" dirty="0">
                          <a:solidFill>
                            <a:srgbClr val="000000"/>
                          </a:solidFill>
                          <a:latin typeface="Calibri" panose="020F0502020204030204" pitchFamily="34" charset="0"/>
                          <a:cs typeface="Calibri" panose="020F0502020204030204" pitchFamily="34" charset="0"/>
                        </a:rPr>
                        <a:t> IUD</a:t>
                      </a:r>
                      <a:r>
                        <a:rPr lang="en-US" sz="2200" baseline="30000" dirty="0">
                          <a:solidFill>
                            <a:srgbClr val="000000"/>
                          </a:solidFill>
                          <a:latin typeface="Calibri" panose="020F0502020204030204" pitchFamily="34" charset="0"/>
                          <a:cs typeface="Calibri" panose="020F0502020204030204" pitchFamily="34" charset="0"/>
                        </a:rPr>
                        <a:t>4</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200" baseline="0" dirty="0">
                          <a:solidFill>
                            <a:srgbClr val="000000"/>
                          </a:solidFill>
                          <a:latin typeface="Calibri" panose="020F0502020204030204" pitchFamily="34" charset="0"/>
                          <a:cs typeface="Calibri" panose="020F0502020204030204" pitchFamily="34" charset="0"/>
                        </a:rPr>
                        <a:t>40-50%</a:t>
                      </a:r>
                      <a:endParaRPr lang="en-US" sz="2200" baseline="30000" dirty="0">
                        <a:solidFill>
                          <a:srgbClr val="000000"/>
                        </a:solidFill>
                        <a:latin typeface="Calibri" panose="020F0502020204030204" pitchFamily="34" charset="0"/>
                        <a:cs typeface="Calibri" panose="020F0502020204030204" pitchFamily="34" charset="0"/>
                      </a:endParaRP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200" baseline="0" dirty="0">
                          <a:solidFill>
                            <a:srgbClr val="000000"/>
                          </a:solidFill>
                          <a:latin typeface="Calibri" panose="020F0502020204030204" pitchFamily="34" charset="0"/>
                          <a:cs typeface="Calibri" panose="020F0502020204030204" pitchFamily="34" charset="0"/>
                        </a:rPr>
                        <a:t>Other 50% greatly reduced, </a:t>
                      </a:r>
                    </a:p>
                    <a:p>
                      <a:r>
                        <a:rPr lang="en-US" sz="2200" baseline="0" dirty="0">
                          <a:solidFill>
                            <a:srgbClr val="000000"/>
                          </a:solidFill>
                          <a:latin typeface="Calibri" panose="020F0502020204030204" pitchFamily="34" charset="0"/>
                          <a:cs typeface="Calibri" panose="020F0502020204030204" pitchFamily="34" charset="0"/>
                        </a:rPr>
                        <a:t>FDA indication for HMB</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r h="426641">
                <a:tc>
                  <a:txBody>
                    <a:bodyPr/>
                    <a:lstStyle/>
                    <a:p>
                      <a:r>
                        <a:rPr lang="en-US" sz="2200" dirty="0" err="1">
                          <a:solidFill>
                            <a:srgbClr val="000000"/>
                          </a:solidFill>
                          <a:latin typeface="Calibri" panose="020F0502020204030204" pitchFamily="34" charset="0"/>
                          <a:cs typeface="Calibri" panose="020F0502020204030204" pitchFamily="34" charset="0"/>
                        </a:rPr>
                        <a:t>Etonogestrel</a:t>
                      </a:r>
                      <a:r>
                        <a:rPr lang="en-US" sz="2200" dirty="0">
                          <a:solidFill>
                            <a:srgbClr val="000000"/>
                          </a:solidFill>
                          <a:latin typeface="Calibri" panose="020F0502020204030204" pitchFamily="34" charset="0"/>
                          <a:cs typeface="Calibri" panose="020F0502020204030204" pitchFamily="34" charset="0"/>
                        </a:rPr>
                        <a:t> subdermal implant</a:t>
                      </a:r>
                      <a:r>
                        <a:rPr lang="en-US" sz="2200" baseline="30000" dirty="0">
                          <a:solidFill>
                            <a:srgbClr val="000000"/>
                          </a:solidFill>
                          <a:latin typeface="Calibri" panose="020F0502020204030204" pitchFamily="34" charset="0"/>
                          <a:cs typeface="Calibri" panose="020F0502020204030204" pitchFamily="34" charset="0"/>
                        </a:rPr>
                        <a:t>5</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dirty="0">
                          <a:solidFill>
                            <a:srgbClr val="000000"/>
                          </a:solidFill>
                          <a:latin typeface="Calibri" panose="020F0502020204030204" pitchFamily="34" charset="0"/>
                          <a:cs typeface="Calibri" panose="020F0502020204030204" pitchFamily="34" charset="0"/>
                        </a:rPr>
                        <a:t>40%</a:t>
                      </a:r>
                      <a:endParaRPr lang="en-US" sz="2200" baseline="30000" dirty="0">
                        <a:solidFill>
                          <a:srgbClr val="000000"/>
                        </a:solidFill>
                        <a:latin typeface="Calibri" panose="020F0502020204030204" pitchFamily="34" charset="0"/>
                        <a:cs typeface="Calibri" panose="020F0502020204030204" pitchFamily="34" charset="0"/>
                      </a:endParaRP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dirty="0">
                          <a:solidFill>
                            <a:srgbClr val="000000"/>
                          </a:solidFill>
                          <a:latin typeface="Calibri" panose="020F0502020204030204" pitchFamily="34" charset="0"/>
                          <a:cs typeface="Calibri" panose="020F0502020204030204" pitchFamily="34" charset="0"/>
                        </a:rPr>
                        <a:t>10% get heavier bleeding</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24618" name="TextBox 6">
            <a:extLst>
              <a:ext uri="{FF2B5EF4-FFF2-40B4-BE49-F238E27FC236}">
                <a16:creationId xmlns:a16="http://schemas.microsoft.com/office/drawing/2014/main" id="{2CB20571-174A-4AF0-86E2-493BA5B2F4A7}"/>
              </a:ext>
            </a:extLst>
          </p:cNvPr>
          <p:cNvSpPr txBox="1">
            <a:spLocks noChangeArrowheads="1"/>
          </p:cNvSpPr>
          <p:nvPr/>
        </p:nvSpPr>
        <p:spPr bwMode="auto">
          <a:xfrm>
            <a:off x="749234" y="5766158"/>
            <a:ext cx="864929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Book Antiqua" panose="02040602050305030304" pitchFamily="18" charset="0"/>
                <a:ea typeface="ＭＳ Ｐゴシック" panose="020B0600070205080204" pitchFamily="34" charset="-128"/>
              </a:defRPr>
            </a:lvl1pPr>
            <a:lvl2pPr marL="742950" indent="-285750">
              <a:defRPr sz="1200">
                <a:solidFill>
                  <a:schemeClr val="tx1"/>
                </a:solidFill>
                <a:latin typeface="Book Antiqua" panose="02040602050305030304" pitchFamily="18" charset="0"/>
                <a:ea typeface="ＭＳ Ｐゴシック" panose="020B0600070205080204" pitchFamily="34" charset="-128"/>
              </a:defRPr>
            </a:lvl2pPr>
            <a:lvl3pPr marL="1143000" indent="-228600">
              <a:defRPr sz="1200">
                <a:solidFill>
                  <a:schemeClr val="tx1"/>
                </a:solidFill>
                <a:latin typeface="Book Antiqua" panose="02040602050305030304" pitchFamily="18" charset="0"/>
                <a:ea typeface="ＭＳ Ｐゴシック" panose="020B0600070205080204" pitchFamily="34" charset="-128"/>
              </a:defRPr>
            </a:lvl3pPr>
            <a:lvl4pPr marL="1600200" indent="-228600">
              <a:defRPr sz="1200">
                <a:solidFill>
                  <a:schemeClr val="tx1"/>
                </a:solidFill>
                <a:latin typeface="Book Antiqua" panose="02040602050305030304" pitchFamily="18" charset="0"/>
                <a:ea typeface="ＭＳ Ｐゴシック" panose="020B0600070205080204" pitchFamily="34" charset="-128"/>
              </a:defRPr>
            </a:lvl4pPr>
            <a:lvl5pPr marL="2057400" indent="-228600">
              <a:defRPr sz="1200">
                <a:solidFill>
                  <a:schemeClr val="tx1"/>
                </a:solidFill>
                <a:latin typeface="Book Antiqua" panose="0204060205030503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Book Antiqua" panose="0204060205030503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Book Antiqua" panose="0204060205030503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Book Antiqua" panose="0204060205030503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Book Antiqua" panose="02040602050305030304" pitchFamily="18" charset="0"/>
                <a:ea typeface="ＭＳ Ｐゴシック" panose="020B0600070205080204" pitchFamily="34" charset="-128"/>
              </a:defRPr>
            </a:lvl9pPr>
          </a:lstStyle>
          <a:p>
            <a:r>
              <a:rPr lang="en-US" altLang="en-US" sz="1400" dirty="0">
                <a:solidFill>
                  <a:srgbClr val="232D48"/>
                </a:solidFill>
                <a:latin typeface="Calibri" panose="020F0502020204030204" pitchFamily="34" charset="0"/>
                <a:cs typeface="Calibri" panose="020F0502020204030204" pitchFamily="34" charset="0"/>
              </a:rPr>
              <a:t>1. </a:t>
            </a:r>
            <a:r>
              <a:rPr lang="en-US" sz="1400" dirty="0" err="1">
                <a:solidFill>
                  <a:srgbClr val="232D48"/>
                </a:solidFill>
                <a:effectLst/>
              </a:rPr>
              <a:t>Vercellini</a:t>
            </a:r>
            <a:r>
              <a:rPr lang="en-US" sz="1400" dirty="0">
                <a:solidFill>
                  <a:srgbClr val="232D48"/>
                </a:solidFill>
                <a:effectLst/>
              </a:rPr>
              <a:t> P et al. </a:t>
            </a:r>
            <a:r>
              <a:rPr lang="en-US" sz="1400" dirty="0" err="1">
                <a:solidFill>
                  <a:srgbClr val="232D48"/>
                </a:solidFill>
                <a:effectLst/>
              </a:rPr>
              <a:t>Fertil</a:t>
            </a:r>
            <a:r>
              <a:rPr lang="en-US" sz="1400" dirty="0">
                <a:solidFill>
                  <a:srgbClr val="232D48"/>
                </a:solidFill>
                <a:effectLst/>
              </a:rPr>
              <a:t> </a:t>
            </a:r>
            <a:r>
              <a:rPr lang="en-US" sz="1400" dirty="0" err="1">
                <a:solidFill>
                  <a:srgbClr val="232D48"/>
                </a:solidFill>
                <a:effectLst/>
              </a:rPr>
              <a:t>Steril</a:t>
            </a:r>
            <a:r>
              <a:rPr lang="en-US" sz="1400" dirty="0">
                <a:solidFill>
                  <a:srgbClr val="232D48"/>
                </a:solidFill>
                <a:effectLst/>
              </a:rPr>
              <a:t>. 2016.</a:t>
            </a:r>
            <a:r>
              <a:rPr lang="en-US" altLang="en-US" sz="1400" dirty="0">
                <a:solidFill>
                  <a:srgbClr val="232D48"/>
                </a:solidFill>
                <a:latin typeface="Calibri" panose="020F0502020204030204" pitchFamily="34" charset="0"/>
                <a:cs typeface="Calibri" panose="020F0502020204030204" pitchFamily="34" charset="0"/>
              </a:rPr>
              <a:t>                                                               </a:t>
            </a:r>
          </a:p>
          <a:p>
            <a:pPr algn="l"/>
            <a:r>
              <a:rPr lang="en-US" altLang="en-US" sz="1400" dirty="0">
                <a:solidFill>
                  <a:srgbClr val="232D48"/>
                </a:solidFill>
                <a:latin typeface="Calibri" panose="020F0502020204030204" pitchFamily="34" charset="0"/>
                <a:cs typeface="Calibri" panose="020F0502020204030204" pitchFamily="34" charset="0"/>
              </a:rPr>
              <a:t>2. </a:t>
            </a:r>
            <a:r>
              <a:rPr lang="en-US" sz="1400" dirty="0" err="1">
                <a:solidFill>
                  <a:srgbClr val="232D48"/>
                </a:solidFill>
                <a:effectLst/>
              </a:rPr>
              <a:t>Teichmann</a:t>
            </a:r>
            <a:r>
              <a:rPr lang="en-US" sz="1400" dirty="0">
                <a:solidFill>
                  <a:srgbClr val="232D48"/>
                </a:solidFill>
                <a:effectLst/>
              </a:rPr>
              <a:t> A et al. Contraception. 2009. </a:t>
            </a:r>
          </a:p>
          <a:p>
            <a:r>
              <a:rPr lang="en-US" altLang="en-US" sz="1400" dirty="0">
                <a:solidFill>
                  <a:srgbClr val="000000"/>
                </a:solidFill>
                <a:latin typeface="Calibri" panose="020F0502020204030204" pitchFamily="34" charset="0"/>
                <a:cs typeface="Calibri" panose="020F0502020204030204" pitchFamily="34" charset="0"/>
              </a:rPr>
              <a:t>3, 4, 5. Depo Provera, Mirena, and Nexplanon package inserts.</a:t>
            </a:r>
          </a:p>
        </p:txBody>
      </p:sp>
    </p:spTree>
    <p:extLst>
      <p:ext uri="{BB962C8B-B14F-4D97-AF65-F5344CB8AC3E}">
        <p14:creationId xmlns:p14="http://schemas.microsoft.com/office/powerpoint/2010/main" val="3630645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81B1E51-12F3-420A-819C-9A90EC7C59C4}"/>
              </a:ext>
            </a:extLst>
          </p:cNvPr>
          <p:cNvSpPr>
            <a:spLocks noGrp="1" noChangeArrowheads="1"/>
          </p:cNvSpPr>
          <p:nvPr>
            <p:ph type="title"/>
          </p:nvPr>
        </p:nvSpPr>
        <p:spPr>
          <a:xfrm>
            <a:off x="749234" y="495301"/>
            <a:ext cx="10216465" cy="631825"/>
          </a:xfrm>
        </p:spPr>
        <p:txBody>
          <a:bodyPr/>
          <a:lstStyle/>
          <a:p>
            <a:pPr algn="l" eaLnBrk="1" hangingPunct="1"/>
            <a:r>
              <a:rPr lang="en-US" altLang="en-US" sz="3200" dirty="0"/>
              <a:t>What is the goal? Not causing a VTE</a:t>
            </a:r>
          </a:p>
        </p:txBody>
      </p:sp>
      <p:sp>
        <p:nvSpPr>
          <p:cNvPr id="24579" name="Line 4">
            <a:extLst>
              <a:ext uri="{FF2B5EF4-FFF2-40B4-BE49-F238E27FC236}">
                <a16:creationId xmlns:a16="http://schemas.microsoft.com/office/drawing/2014/main" id="{65C55CDF-07B9-41CD-A7B7-B03723FDBC10}"/>
              </a:ext>
            </a:extLst>
          </p:cNvPr>
          <p:cNvSpPr>
            <a:spLocks noChangeShapeType="1"/>
          </p:cNvSpPr>
          <p:nvPr/>
        </p:nvSpPr>
        <p:spPr bwMode="auto">
          <a:xfrm>
            <a:off x="1243013" y="1243013"/>
            <a:ext cx="9509125" cy="0"/>
          </a:xfrm>
          <a:prstGeom prst="line">
            <a:avLst/>
          </a:prstGeom>
          <a:noFill/>
          <a:ln w="38100">
            <a:solidFill>
              <a:srgbClr val="C014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5" name="Table 5">
            <a:extLst>
              <a:ext uri="{FF2B5EF4-FFF2-40B4-BE49-F238E27FC236}">
                <a16:creationId xmlns:a16="http://schemas.microsoft.com/office/drawing/2014/main" id="{BFC9AC76-8AF0-4CF4-A682-B058A202D7EA}"/>
              </a:ext>
            </a:extLst>
          </p:cNvPr>
          <p:cNvGraphicFramePr>
            <a:graphicFrameLocks noGrp="1"/>
          </p:cNvGraphicFramePr>
          <p:nvPr>
            <p:ph idx="4294967295"/>
            <p:extLst>
              <p:ext uri="{D42A27DB-BD31-4B8C-83A1-F6EECF244321}">
                <p14:modId xmlns:p14="http://schemas.microsoft.com/office/powerpoint/2010/main" val="549335884"/>
              </p:ext>
            </p:extLst>
          </p:nvPr>
        </p:nvGraphicFramePr>
        <p:xfrm>
          <a:off x="793750" y="1358900"/>
          <a:ext cx="11114088" cy="4203739"/>
        </p:xfrm>
        <a:graphic>
          <a:graphicData uri="http://schemas.openxmlformats.org/drawingml/2006/table">
            <a:tbl>
              <a:tblPr firstRow="1" bandRow="1">
                <a:tableStyleId>{5C22544A-7EE6-4342-B048-85BDC9FD1C3A}</a:tableStyleId>
              </a:tblPr>
              <a:tblGrid>
                <a:gridCol w="5004884">
                  <a:extLst>
                    <a:ext uri="{9D8B030D-6E8A-4147-A177-3AD203B41FA5}">
                      <a16:colId xmlns:a16="http://schemas.microsoft.com/office/drawing/2014/main" val="20000"/>
                    </a:ext>
                  </a:extLst>
                </a:gridCol>
                <a:gridCol w="2947160">
                  <a:extLst>
                    <a:ext uri="{9D8B030D-6E8A-4147-A177-3AD203B41FA5}">
                      <a16:colId xmlns:a16="http://schemas.microsoft.com/office/drawing/2014/main" val="20001"/>
                    </a:ext>
                  </a:extLst>
                </a:gridCol>
                <a:gridCol w="3162044">
                  <a:extLst>
                    <a:ext uri="{9D8B030D-6E8A-4147-A177-3AD203B41FA5}">
                      <a16:colId xmlns:a16="http://schemas.microsoft.com/office/drawing/2014/main" val="20002"/>
                    </a:ext>
                  </a:extLst>
                </a:gridCol>
              </a:tblGrid>
              <a:tr h="426641">
                <a:tc>
                  <a:txBody>
                    <a:bodyPr/>
                    <a:lstStyle/>
                    <a:p>
                      <a:r>
                        <a:rPr lang="en-US" sz="2200" dirty="0">
                          <a:solidFill>
                            <a:srgbClr val="000000"/>
                          </a:solidFill>
                          <a:latin typeface="Calibri" panose="020F0502020204030204" pitchFamily="34" charset="0"/>
                          <a:cs typeface="Calibri" panose="020F0502020204030204" pitchFamily="34" charset="0"/>
                        </a:rPr>
                        <a:t>Hormonal contraceptive</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solidFill>
                            <a:srgbClr val="000000"/>
                          </a:solidFill>
                          <a:latin typeface="Calibri" panose="020F0502020204030204" pitchFamily="34" charset="0"/>
                          <a:cs typeface="Calibri" panose="020F0502020204030204" pitchFamily="34" charset="0"/>
                        </a:rPr>
                        <a:t>+</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dirty="0">
                          <a:solidFill>
                            <a:srgbClr val="000000"/>
                          </a:solidFill>
                          <a:latin typeface="Calibri" panose="020F0502020204030204" pitchFamily="34" charset="0"/>
                          <a:cs typeface="Calibri" panose="020F0502020204030204" pitchFamily="34" charset="0"/>
                        </a:rPr>
                        <a:t>-</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66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latin typeface="Calibri" panose="020F0502020204030204" pitchFamily="34" charset="0"/>
                          <a:cs typeface="Calibri" panose="020F0502020204030204" pitchFamily="34" charset="0"/>
                        </a:rPr>
                        <a:t>Paragard</a:t>
                      </a:r>
                      <a:endParaRPr lang="en-US" sz="2200" baseline="30000" dirty="0">
                        <a:solidFill>
                          <a:srgbClr val="000000"/>
                        </a:solidFill>
                        <a:latin typeface="Calibri" panose="020F0502020204030204" pitchFamily="34" charset="0"/>
                        <a:cs typeface="Calibri" panose="020F0502020204030204" pitchFamily="34" charset="0"/>
                      </a:endParaRP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200" baseline="0" dirty="0">
                          <a:solidFill>
                            <a:srgbClr val="000000"/>
                          </a:solidFill>
                          <a:latin typeface="Calibri" panose="020F0502020204030204" pitchFamily="34" charset="0"/>
                          <a:cs typeface="Calibri" panose="020F0502020204030204" pitchFamily="34" charset="0"/>
                        </a:rPr>
                        <a:t>Hormone free, excellent contraception</a:t>
                      </a:r>
                    </a:p>
                    <a:p>
                      <a:endParaRPr lang="en-US" sz="2200" baseline="30000" dirty="0">
                        <a:solidFill>
                          <a:srgbClr val="000000"/>
                        </a:solidFill>
                        <a:latin typeface="Calibri" panose="020F0502020204030204" pitchFamily="34" charset="0"/>
                        <a:cs typeface="Calibri" panose="020F0502020204030204" pitchFamily="34" charset="0"/>
                      </a:endParaRP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baseline="0" dirty="0">
                          <a:solidFill>
                            <a:srgbClr val="000000"/>
                          </a:solidFill>
                          <a:latin typeface="Calibri" panose="020F0502020204030204" pitchFamily="34" charset="0"/>
                          <a:cs typeface="Calibri" panose="020F0502020204030204" pitchFamily="34" charset="0"/>
                        </a:rPr>
                        <a:t>Heavier bleeding on “natural” cycle</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6641">
                <a:tc>
                  <a:txBody>
                    <a:bodyPr/>
                    <a:lstStyle/>
                    <a:p>
                      <a:r>
                        <a:rPr lang="en-US" sz="2200" dirty="0">
                          <a:solidFill>
                            <a:srgbClr val="000000"/>
                          </a:solidFill>
                          <a:latin typeface="Calibri" panose="020F0502020204030204" pitchFamily="34" charset="0"/>
                          <a:cs typeface="Calibri" panose="020F0502020204030204" pitchFamily="34" charset="0"/>
                        </a:rPr>
                        <a:t>LNG-IUS</a:t>
                      </a:r>
                      <a:endParaRPr lang="en-US" sz="2200" baseline="30000" dirty="0">
                        <a:solidFill>
                          <a:srgbClr val="000000"/>
                        </a:solidFill>
                        <a:latin typeface="Calibri" panose="020F0502020204030204" pitchFamily="34" charset="0"/>
                        <a:cs typeface="Calibri" panose="020F0502020204030204" pitchFamily="34" charset="0"/>
                      </a:endParaRP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200" baseline="0" dirty="0">
                          <a:solidFill>
                            <a:srgbClr val="000000"/>
                          </a:solidFill>
                          <a:latin typeface="Calibri" panose="020F0502020204030204" pitchFamily="34" charset="0"/>
                          <a:cs typeface="Calibri" panose="020F0502020204030204" pitchFamily="34" charset="0"/>
                        </a:rPr>
                        <a:t>Excellent contraception, less bleeding</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200" baseline="0" dirty="0">
                          <a:solidFill>
                            <a:srgbClr val="000000"/>
                          </a:solidFill>
                          <a:latin typeface="Calibri" panose="020F0502020204030204" pitchFamily="34" charset="0"/>
                          <a:cs typeface="Calibri" panose="020F0502020204030204" pitchFamily="34" charset="0"/>
                        </a:rPr>
                        <a:t>Unpredictable bleeding initially</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505729">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200" dirty="0" err="1">
                          <a:solidFill>
                            <a:srgbClr val="000000"/>
                          </a:solidFill>
                          <a:latin typeface="Calibri" panose="020F0502020204030204" pitchFamily="34" charset="0"/>
                          <a:cs typeface="Calibri" panose="020F0502020204030204" pitchFamily="34" charset="0"/>
                        </a:rPr>
                        <a:t>Etonogestrel</a:t>
                      </a:r>
                      <a:r>
                        <a:rPr lang="en-US" sz="2200" dirty="0">
                          <a:solidFill>
                            <a:srgbClr val="000000"/>
                          </a:solidFill>
                          <a:latin typeface="Calibri" panose="020F0502020204030204" pitchFamily="34" charset="0"/>
                          <a:cs typeface="Calibri" panose="020F0502020204030204" pitchFamily="34" charset="0"/>
                        </a:rPr>
                        <a:t> subdermal implant</a:t>
                      </a:r>
                      <a:endParaRPr lang="en-US" sz="2200" baseline="30000" dirty="0">
                        <a:solidFill>
                          <a:srgbClr val="000000"/>
                        </a:solidFill>
                        <a:latin typeface="Calibri" panose="020F0502020204030204" pitchFamily="34" charset="0"/>
                        <a:cs typeface="Calibri" panose="020F0502020204030204" pitchFamily="34" charset="0"/>
                      </a:endParaRP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200" baseline="0" dirty="0">
                          <a:solidFill>
                            <a:srgbClr val="000000"/>
                          </a:solidFill>
                          <a:latin typeface="Calibri" panose="020F0502020204030204" pitchFamily="34" charset="0"/>
                          <a:cs typeface="Calibri" panose="020F0502020204030204" pitchFamily="34" charset="0"/>
                        </a:rPr>
                        <a:t>Excellent contraception</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200" baseline="0" dirty="0">
                          <a:solidFill>
                            <a:srgbClr val="000000"/>
                          </a:solidFill>
                          <a:latin typeface="Calibri" panose="020F0502020204030204" pitchFamily="34" charset="0"/>
                          <a:cs typeface="Calibri" panose="020F0502020204030204" pitchFamily="34" charset="0"/>
                        </a:rPr>
                        <a:t>Unpredictable bleeding</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935741">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200" baseline="0" dirty="0">
                          <a:solidFill>
                            <a:srgbClr val="000000"/>
                          </a:solidFill>
                          <a:latin typeface="Calibri" panose="020F0502020204030204" pitchFamily="34" charset="0"/>
                          <a:cs typeface="Calibri" panose="020F0502020204030204" pitchFamily="34" charset="0"/>
                        </a:rPr>
                        <a:t>Progestin only “minipill”</a:t>
                      </a:r>
                      <a:endParaRPr lang="en-US" sz="2200" baseline="30000" dirty="0">
                        <a:solidFill>
                          <a:srgbClr val="000000"/>
                        </a:solidFill>
                        <a:latin typeface="Calibri" panose="020F0502020204030204" pitchFamily="34" charset="0"/>
                        <a:cs typeface="Calibri" panose="020F0502020204030204" pitchFamily="34" charset="0"/>
                      </a:endParaRPr>
                    </a:p>
                    <a:p>
                      <a:endParaRPr lang="en-US" sz="2200" baseline="30000" dirty="0">
                        <a:solidFill>
                          <a:srgbClr val="000000"/>
                        </a:solidFill>
                        <a:latin typeface="Calibri" panose="020F0502020204030204" pitchFamily="34" charset="0"/>
                        <a:cs typeface="Calibri" panose="020F0502020204030204" pitchFamily="34" charset="0"/>
                      </a:endParaRP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3200" baseline="30000" dirty="0">
                          <a:solidFill>
                            <a:srgbClr val="000000"/>
                          </a:solidFill>
                          <a:latin typeface="Calibri" panose="020F0502020204030204" pitchFamily="34" charset="0"/>
                          <a:cs typeface="Calibri" panose="020F0502020204030204" pitchFamily="34" charset="0"/>
                        </a:rPr>
                        <a:t>Now available OTC</a:t>
                      </a:r>
                    </a:p>
                    <a:p>
                      <a:endParaRPr lang="en-US" sz="2200" baseline="30000" dirty="0">
                        <a:solidFill>
                          <a:srgbClr val="000000"/>
                        </a:solidFill>
                        <a:latin typeface="Calibri" panose="020F0502020204030204" pitchFamily="34" charset="0"/>
                        <a:cs typeface="Calibri" panose="020F0502020204030204" pitchFamily="34" charset="0"/>
                      </a:endParaRP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200" baseline="0" dirty="0">
                          <a:solidFill>
                            <a:srgbClr val="000000"/>
                          </a:solidFill>
                          <a:latin typeface="Calibri" panose="020F0502020204030204" pitchFamily="34" charset="0"/>
                          <a:cs typeface="Calibri" panose="020F0502020204030204" pitchFamily="34" charset="0"/>
                        </a:rPr>
                        <a:t>Unpredictable bleeding, less effective as contraceptive</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r h="426641">
                <a:tc>
                  <a:txBody>
                    <a:bodyPr/>
                    <a:lstStyle/>
                    <a:p>
                      <a:r>
                        <a:rPr lang="en-US" sz="3200" baseline="30000" dirty="0">
                          <a:solidFill>
                            <a:srgbClr val="000000"/>
                          </a:solidFill>
                          <a:latin typeface="Calibri" panose="020F0502020204030204" pitchFamily="34" charset="0"/>
                          <a:cs typeface="Calibri" panose="020F0502020204030204" pitchFamily="34" charset="0"/>
                        </a:rPr>
                        <a:t>DRSP only</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baseline="30000" dirty="0">
                          <a:solidFill>
                            <a:srgbClr val="000000"/>
                          </a:solidFill>
                          <a:latin typeface="Calibri" panose="020F0502020204030204" pitchFamily="34" charset="0"/>
                          <a:cs typeface="Calibri" panose="020F0502020204030204" pitchFamily="34" charset="0"/>
                        </a:rPr>
                        <a:t>Predictable bleeding</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dirty="0">
                          <a:solidFill>
                            <a:srgbClr val="000000"/>
                          </a:solidFill>
                          <a:latin typeface="Calibri" panose="020F0502020204030204" pitchFamily="34" charset="0"/>
                          <a:cs typeface="Calibri" panose="020F0502020204030204" pitchFamily="34" charset="0"/>
                        </a:rPr>
                        <a:t>Less studied</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24618" name="TextBox 6">
            <a:extLst>
              <a:ext uri="{FF2B5EF4-FFF2-40B4-BE49-F238E27FC236}">
                <a16:creationId xmlns:a16="http://schemas.microsoft.com/office/drawing/2014/main" id="{2CB20571-174A-4AF0-86E2-493BA5B2F4A7}"/>
              </a:ext>
            </a:extLst>
          </p:cNvPr>
          <p:cNvSpPr txBox="1">
            <a:spLocks noChangeArrowheads="1"/>
          </p:cNvSpPr>
          <p:nvPr/>
        </p:nvSpPr>
        <p:spPr bwMode="auto">
          <a:xfrm>
            <a:off x="749234" y="5766158"/>
            <a:ext cx="86492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Book Antiqua" panose="02040602050305030304" pitchFamily="18" charset="0"/>
                <a:ea typeface="ＭＳ Ｐゴシック" panose="020B0600070205080204" pitchFamily="34" charset="-128"/>
              </a:defRPr>
            </a:lvl1pPr>
            <a:lvl2pPr marL="742950" indent="-285750">
              <a:defRPr sz="1200">
                <a:solidFill>
                  <a:schemeClr val="tx1"/>
                </a:solidFill>
                <a:latin typeface="Book Antiqua" panose="02040602050305030304" pitchFamily="18" charset="0"/>
                <a:ea typeface="ＭＳ Ｐゴシック" panose="020B0600070205080204" pitchFamily="34" charset="-128"/>
              </a:defRPr>
            </a:lvl2pPr>
            <a:lvl3pPr marL="1143000" indent="-228600">
              <a:defRPr sz="1200">
                <a:solidFill>
                  <a:schemeClr val="tx1"/>
                </a:solidFill>
                <a:latin typeface="Book Antiqua" panose="02040602050305030304" pitchFamily="18" charset="0"/>
                <a:ea typeface="ＭＳ Ｐゴシック" panose="020B0600070205080204" pitchFamily="34" charset="-128"/>
              </a:defRPr>
            </a:lvl3pPr>
            <a:lvl4pPr marL="1600200" indent="-228600">
              <a:defRPr sz="1200">
                <a:solidFill>
                  <a:schemeClr val="tx1"/>
                </a:solidFill>
                <a:latin typeface="Book Antiqua" panose="02040602050305030304" pitchFamily="18" charset="0"/>
                <a:ea typeface="ＭＳ Ｐゴシック" panose="020B0600070205080204" pitchFamily="34" charset="-128"/>
              </a:defRPr>
            </a:lvl4pPr>
            <a:lvl5pPr marL="2057400" indent="-228600">
              <a:defRPr sz="1200">
                <a:solidFill>
                  <a:schemeClr val="tx1"/>
                </a:solidFill>
                <a:latin typeface="Book Antiqua" panose="0204060205030503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Book Antiqua" panose="0204060205030503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Book Antiqua" panose="0204060205030503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Book Antiqua" panose="0204060205030503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Book Antiqua" panose="02040602050305030304" pitchFamily="18" charset="0"/>
                <a:ea typeface="ＭＳ Ｐゴシック" panose="020B0600070205080204" pitchFamily="34" charset="-128"/>
              </a:defRPr>
            </a:lvl9pPr>
          </a:lstStyle>
          <a:p>
            <a:r>
              <a:rPr lang="en-US" altLang="en-US" sz="1400" dirty="0">
                <a:solidFill>
                  <a:srgbClr val="00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86061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4" name="Text Placeholder 3"/>
          <p:cNvSpPr>
            <a:spLocks noGrp="1"/>
          </p:cNvSpPr>
          <p:nvPr>
            <p:ph type="body" sz="quarter" idx="11"/>
          </p:nvPr>
        </p:nvSpPr>
        <p:spPr/>
        <p:txBody>
          <a:bodyPr/>
          <a:lstStyle/>
          <a:p>
            <a:pPr>
              <a:lnSpc>
                <a:spcPct val="100000"/>
              </a:lnSpc>
              <a:spcBef>
                <a:spcPts val="1200"/>
              </a:spcBef>
            </a:pPr>
            <a:r>
              <a:rPr lang="en-US" sz="2400" dirty="0"/>
              <a:t>1. Become familiar with hormonal methods that can be used for menstrual management for patients with bleeding and clotting problems.</a:t>
            </a:r>
          </a:p>
          <a:p>
            <a:pPr>
              <a:lnSpc>
                <a:spcPct val="100000"/>
              </a:lnSpc>
              <a:spcBef>
                <a:spcPts val="1200"/>
              </a:spcBef>
            </a:pPr>
            <a:r>
              <a:rPr lang="en-US" sz="2400" dirty="0"/>
              <a:t>2. Know where to find information about hormone safety for medically complex patients.</a:t>
            </a:r>
          </a:p>
          <a:p>
            <a:pPr>
              <a:lnSpc>
                <a:spcPct val="100000"/>
              </a:lnSpc>
              <a:spcBef>
                <a:spcPts val="1200"/>
              </a:spcBef>
            </a:pPr>
            <a:r>
              <a:rPr lang="en-US" sz="2400" dirty="0"/>
              <a:t>3. Discuss a few newer hormonal methods that may have a unique role for patients with bleeding and clotting problems.</a:t>
            </a:r>
          </a:p>
        </p:txBody>
      </p:sp>
    </p:spTree>
    <p:extLst>
      <p:ext uri="{BB962C8B-B14F-4D97-AF65-F5344CB8AC3E}">
        <p14:creationId xmlns:p14="http://schemas.microsoft.com/office/powerpoint/2010/main" val="3417125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ChangeArrowheads="1"/>
          </p:cNvSpPr>
          <p:nvPr/>
        </p:nvSpPr>
        <p:spPr bwMode="auto">
          <a:xfrm>
            <a:off x="1676400" y="5035848"/>
            <a:ext cx="8915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b="1" i="1" dirty="0">
                <a:solidFill>
                  <a:srgbClr val="5289EC"/>
                </a:solidFill>
                <a:hlinkClick r:id="rId3"/>
              </a:rPr>
              <a:t>https://www.cdc.gov/mmwr/volumes/65/rr/rr6503a1.htm?s_cid=rr6503a1_w</a:t>
            </a:r>
            <a:endParaRPr lang="en-US" b="1" i="1" dirty="0">
              <a:solidFill>
                <a:srgbClr val="5289EC"/>
              </a:solidFill>
            </a:endParaRPr>
          </a:p>
          <a:p>
            <a:pPr algn="ctr"/>
            <a:r>
              <a:rPr lang="en-US" b="1" i="1" dirty="0">
                <a:solidFill>
                  <a:srgbClr val="5289EC"/>
                </a:solidFill>
                <a:hlinkClick r:id="rId4"/>
              </a:rPr>
              <a:t>http://www.who.int/reproductivehealth/publications/family_planning/MEC-5/en/</a:t>
            </a:r>
            <a:endParaRPr lang="en-US" b="1" i="1" dirty="0">
              <a:solidFill>
                <a:srgbClr val="5289EC"/>
              </a:solidFill>
            </a:endParaRPr>
          </a:p>
          <a:p>
            <a:pPr algn="ctr"/>
            <a:endParaRPr lang="en-US" b="1" i="1" dirty="0">
              <a:solidFill>
                <a:srgbClr val="5289EC"/>
              </a:solidFill>
            </a:endParaRPr>
          </a:p>
        </p:txBody>
      </p:sp>
      <p:pic>
        <p:nvPicPr>
          <p:cNvPr id="2" name="Picture 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40" y="1818945"/>
            <a:ext cx="5506019" cy="3005469"/>
          </a:xfrm>
          <a:prstGeom prst="rect">
            <a:avLst/>
          </a:prstGeom>
        </p:spPr>
      </p:pic>
      <p:pic>
        <p:nvPicPr>
          <p:cNvPr id="5" name="Picture 4"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2676" y="1818944"/>
            <a:ext cx="2257425" cy="3052292"/>
          </a:xfrm>
          <a:prstGeom prst="rect">
            <a:avLst/>
          </a:prstGeom>
        </p:spPr>
      </p:pic>
      <p:sp>
        <p:nvSpPr>
          <p:cNvPr id="6" name="Title 5"/>
          <p:cNvSpPr>
            <a:spLocks noGrp="1"/>
          </p:cNvSpPr>
          <p:nvPr>
            <p:ph type="title"/>
          </p:nvPr>
        </p:nvSpPr>
        <p:spPr>
          <a:xfrm>
            <a:off x="950808" y="593638"/>
            <a:ext cx="10700848" cy="1143000"/>
          </a:xfrm>
        </p:spPr>
        <p:txBody>
          <a:bodyPr/>
          <a:lstStyle/>
          <a:p>
            <a:r>
              <a:rPr lang="en-US" dirty="0"/>
              <a:t>WHO and CDC Medical eligibility criteria (MEC) </a:t>
            </a:r>
          </a:p>
        </p:txBody>
      </p:sp>
    </p:spTree>
    <p:extLst>
      <p:ext uri="{BB962C8B-B14F-4D97-AF65-F5344CB8AC3E}">
        <p14:creationId xmlns:p14="http://schemas.microsoft.com/office/powerpoint/2010/main" val="2905689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64094501"/>
              </p:ext>
            </p:extLst>
          </p:nvPr>
        </p:nvGraphicFramePr>
        <p:xfrm>
          <a:off x="1663607" y="1021416"/>
          <a:ext cx="8839200" cy="4729163"/>
        </p:xfrm>
        <a:graphic>
          <a:graphicData uri="http://schemas.openxmlformats.org/drawingml/2006/table">
            <a:tbl>
              <a:tblPr/>
              <a:tblGrid>
                <a:gridCol w="361950">
                  <a:extLst>
                    <a:ext uri="{9D8B030D-6E8A-4147-A177-3AD203B41FA5}">
                      <a16:colId xmlns:a16="http://schemas.microsoft.com/office/drawing/2014/main" val="20000"/>
                    </a:ext>
                  </a:extLst>
                </a:gridCol>
                <a:gridCol w="7696666">
                  <a:extLst>
                    <a:ext uri="{9D8B030D-6E8A-4147-A177-3AD203B41FA5}">
                      <a16:colId xmlns:a16="http://schemas.microsoft.com/office/drawing/2014/main" val="20001"/>
                    </a:ext>
                  </a:extLst>
                </a:gridCol>
                <a:gridCol w="780584">
                  <a:extLst>
                    <a:ext uri="{9D8B030D-6E8A-4147-A177-3AD203B41FA5}">
                      <a16:colId xmlns:a16="http://schemas.microsoft.com/office/drawing/2014/main" val="20002"/>
                    </a:ext>
                  </a:extLst>
                </a:gridCol>
              </a:tblGrid>
              <a:tr h="620713">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tab pos="2743200" algn="ctr"/>
                          <a:tab pos="5486400" algn="r"/>
                        </a:tabLst>
                      </a:pPr>
                      <a:r>
                        <a:rPr kumimoji="0" lang="en-US" sz="2800" b="1" i="0" u="none" strike="noStrike" cap="none" normalizeH="0" baseline="0" dirty="0">
                          <a:ln>
                            <a:noFill/>
                          </a:ln>
                          <a:solidFill>
                            <a:srgbClr val="232D48"/>
                          </a:solidFill>
                          <a:effectLst/>
                          <a:latin typeface="Calibri" charset="0"/>
                          <a:ea typeface="ＭＳ Ｐゴシック" charset="0"/>
                        </a:rPr>
                        <a:t>Key:</a:t>
                      </a:r>
                      <a:endParaRPr kumimoji="0" lang="en-US" sz="2800" b="1" i="0" u="none" strike="noStrike" cap="none" normalizeH="0" baseline="0" dirty="0">
                        <a:ln>
                          <a:noFill/>
                        </a:ln>
                        <a:solidFill>
                          <a:schemeClr val="accent3"/>
                        </a:solidFill>
                        <a:effectLst/>
                        <a:latin typeface="Calibri" charset="0"/>
                        <a:ea typeface="ＭＳ Ｐゴシック"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20713">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tab pos="2743200" algn="ctr"/>
                          <a:tab pos="5486400" algn="r"/>
                        </a:tabLst>
                      </a:pPr>
                      <a:r>
                        <a:rPr kumimoji="0" lang="en-US" sz="2800" b="1" i="0" u="none" strike="noStrike" cap="none" normalizeH="0" baseline="0" dirty="0">
                          <a:ln>
                            <a:noFill/>
                          </a:ln>
                          <a:solidFill>
                            <a:srgbClr val="232D48"/>
                          </a:solidFill>
                          <a:effectLst/>
                          <a:latin typeface="Calibri" charset="0"/>
                          <a:ea typeface="ＭＳ Ｐゴシック" charset="0"/>
                        </a:rPr>
                        <a:t>1  No restriction (method can be used)</a:t>
                      </a: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dash"/>
                      <a:round/>
                      <a:headEnd type="none" w="med" len="med"/>
                      <a:tailEnd type="none" w="med" len="med"/>
                    </a:lnT>
                    <a:lnB>
                      <a:noFill/>
                    </a:lnB>
                    <a:lnTlToBr>
                      <a:noFill/>
                    </a:lnTlToBr>
                    <a:lnBlToTr>
                      <a:noFill/>
                    </a:lnBlToTr>
                    <a:noFill/>
                  </a:tcPr>
                </a:tc>
                <a:tc hMerge="1">
                  <a:txBody>
                    <a:bodyPr/>
                    <a:lstStyle/>
                    <a:p>
                      <a:endParaRPr lang="en-US"/>
                    </a:p>
                  </a:txBody>
                  <a:tcPr/>
                </a:tc>
                <a:tc>
                  <a:txBody>
                    <a:bodyPr/>
                    <a:lstStyle/>
                    <a:p>
                      <a:endParaRPr lang="en-US" dirty="0"/>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lnTlToBr>
                      <a:noFill/>
                    </a:lnTlToBr>
                    <a:lnBlToTr>
                      <a:noFill/>
                    </a:lnBlToTr>
                    <a:solidFill>
                      <a:srgbClr val="339966"/>
                    </a:solidFill>
                  </a:tcPr>
                </a:tc>
                <a:extLst>
                  <a:ext uri="{0D108BD9-81ED-4DB2-BD59-A6C34878D82A}">
                    <a16:rowId xmlns:a16="http://schemas.microsoft.com/office/drawing/2014/main" val="10001"/>
                  </a:ext>
                </a:extLst>
              </a:tr>
              <a:tr h="1239837">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tab pos="2743200" algn="ctr"/>
                          <a:tab pos="5486400" algn="r"/>
                        </a:tabLst>
                      </a:pPr>
                      <a:r>
                        <a:rPr kumimoji="0" lang="en-US" sz="2800" b="1" i="0" u="none" strike="noStrike" cap="none" normalizeH="0" baseline="0" dirty="0">
                          <a:ln>
                            <a:noFill/>
                          </a:ln>
                          <a:solidFill>
                            <a:srgbClr val="232D48"/>
                          </a:solidFill>
                          <a:effectLst/>
                          <a:latin typeface="Calibri" charset="0"/>
                          <a:ea typeface="ＭＳ Ｐゴシック" charset="0"/>
                        </a:rPr>
                        <a:t>2  Advantages generally outweigh theoretical or</a:t>
                      </a:r>
                    </a:p>
                    <a:p>
                      <a:pPr marL="0" marR="0" lvl="0" indent="0" algn="l" defTabSz="457200" rtl="0" eaLnBrk="1" fontAlgn="base" latinLnBrk="0" hangingPunct="1">
                        <a:lnSpc>
                          <a:spcPct val="100000"/>
                        </a:lnSpc>
                        <a:spcBef>
                          <a:spcPct val="0"/>
                        </a:spcBef>
                        <a:spcAft>
                          <a:spcPct val="0"/>
                        </a:spcAft>
                        <a:buClrTx/>
                        <a:buSzTx/>
                        <a:buFontTx/>
                        <a:buNone/>
                        <a:tabLst>
                          <a:tab pos="2743200" algn="ctr"/>
                          <a:tab pos="5486400" algn="r"/>
                        </a:tabLst>
                      </a:pPr>
                      <a:r>
                        <a:rPr kumimoji="0" lang="en-US" sz="2800" b="1" i="0" u="none" strike="noStrike" cap="none" normalizeH="0" baseline="0" dirty="0">
                          <a:ln>
                            <a:noFill/>
                          </a:ln>
                          <a:solidFill>
                            <a:srgbClr val="232D48"/>
                          </a:solidFill>
                          <a:effectLst/>
                          <a:latin typeface="Calibri" charset="0"/>
                          <a:ea typeface="ＭＳ Ｐゴシック" charset="0"/>
                        </a:rPr>
                        <a:t>    proven risks</a:t>
                      </a:r>
                    </a:p>
                  </a:txBody>
                  <a:tcPr marL="68580" marR="6858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en-US"/>
                    </a:p>
                  </a:txBody>
                  <a:tcPr/>
                </a:tc>
                <a:tc>
                  <a:txBody>
                    <a:bodyPr/>
                    <a:lstStyle/>
                    <a:p>
                      <a:endParaRPr lang="en-US" dirty="0"/>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7FE790"/>
                    </a:solidFill>
                  </a:tcPr>
                </a:tc>
                <a:extLst>
                  <a:ext uri="{0D108BD9-81ED-4DB2-BD59-A6C34878D82A}">
                    <a16:rowId xmlns:a16="http://schemas.microsoft.com/office/drawing/2014/main" val="10002"/>
                  </a:ext>
                </a:extLst>
              </a:tr>
              <a:tr h="1239837">
                <a:tc>
                  <a:txBody>
                    <a:bodyPr/>
                    <a:lstStyle/>
                    <a:p>
                      <a:pPr marL="0" marR="0" lvl="0" indent="0" algn="l" defTabSz="457200" rtl="0" eaLnBrk="1" fontAlgn="base" latinLnBrk="0" hangingPunct="1">
                        <a:lnSpc>
                          <a:spcPct val="100000"/>
                        </a:lnSpc>
                        <a:spcBef>
                          <a:spcPct val="0"/>
                        </a:spcBef>
                        <a:spcAft>
                          <a:spcPct val="0"/>
                        </a:spcAft>
                        <a:buClrTx/>
                        <a:buSzTx/>
                        <a:buFontTx/>
                        <a:buNone/>
                        <a:tabLst>
                          <a:tab pos="2743200" algn="ctr"/>
                          <a:tab pos="5486400" algn="r"/>
                        </a:tabLst>
                      </a:pPr>
                      <a:r>
                        <a:rPr kumimoji="0" lang="en-US" sz="2800" b="1" i="0" u="none" strike="noStrike" cap="none" normalizeH="0" baseline="0" dirty="0">
                          <a:ln>
                            <a:noFill/>
                          </a:ln>
                          <a:solidFill>
                            <a:srgbClr val="232D48"/>
                          </a:solidFill>
                          <a:effectLst/>
                          <a:latin typeface="Calibri" charset="0"/>
                          <a:ea typeface="ＭＳ Ｐゴシック" charset="0"/>
                        </a:rPr>
                        <a:t>3 </a:t>
                      </a:r>
                    </a:p>
                  </a:txBody>
                  <a:tcPr marL="68580" marR="6858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tab pos="2743200" algn="ctr"/>
                          <a:tab pos="5486400" algn="r"/>
                        </a:tabLst>
                      </a:pPr>
                      <a:r>
                        <a:rPr kumimoji="0" lang="en-US" sz="2800" b="1" i="0" u="none" strike="noStrike" cap="none" normalizeH="0" baseline="0" dirty="0">
                          <a:ln>
                            <a:noFill/>
                          </a:ln>
                          <a:solidFill>
                            <a:srgbClr val="232D48"/>
                          </a:solidFill>
                          <a:effectLst/>
                          <a:latin typeface="Calibri" charset="0"/>
                          <a:ea typeface="ＭＳ Ｐゴシック" charset="0"/>
                        </a:rPr>
                        <a:t>Theoretical or proven risks usually outweigh the advantages</a:t>
                      </a:r>
                    </a:p>
                  </a:txBody>
                  <a:tcPr marL="68580" marR="68580" marT="0" marB="0" horzOverflow="overflow">
                    <a:lnL>
                      <a:noFill/>
                    </a:lnL>
                    <a:lnR>
                      <a:noFill/>
                    </a:lnR>
                    <a:lnT>
                      <a:noFill/>
                    </a:lnT>
                    <a:lnB>
                      <a:noFill/>
                    </a:lnB>
                    <a:lnTlToBr>
                      <a:noFill/>
                    </a:lnTlToBr>
                    <a:lnBlToTr>
                      <a:noFill/>
                    </a:lnBlToTr>
                    <a:noFill/>
                  </a:tcPr>
                </a:tc>
                <a:tc>
                  <a:txBody>
                    <a:bodyPr/>
                    <a:lstStyle/>
                    <a:p>
                      <a:endParaRPr lang="en-US" dirty="0"/>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99CC"/>
                    </a:solidFill>
                  </a:tcPr>
                </a:tc>
                <a:extLst>
                  <a:ext uri="{0D108BD9-81ED-4DB2-BD59-A6C34878D82A}">
                    <a16:rowId xmlns:a16="http://schemas.microsoft.com/office/drawing/2014/main" val="10003"/>
                  </a:ext>
                </a:extLst>
              </a:tr>
              <a:tr h="1008063">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tab pos="2743200" algn="ctr"/>
                          <a:tab pos="5486400" algn="r"/>
                        </a:tabLst>
                      </a:pPr>
                      <a:r>
                        <a:rPr kumimoji="0" lang="en-US" sz="2800" b="1" i="0" u="none" strike="noStrike" cap="none" normalizeH="0" baseline="0" dirty="0">
                          <a:ln>
                            <a:noFill/>
                          </a:ln>
                          <a:solidFill>
                            <a:srgbClr val="232D48"/>
                          </a:solidFill>
                          <a:effectLst/>
                          <a:latin typeface="Calibri" charset="0"/>
                          <a:ea typeface="ＭＳ Ｐゴシック" charset="0"/>
                        </a:rPr>
                        <a:t>4  Unacceptable health risk (method not to be used)</a:t>
                      </a:r>
                    </a:p>
                  </a:txBody>
                  <a:tcPr marL="68580" marR="68580" marT="0" marB="0"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endParaRPr lang="en-US" dirty="0"/>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CC000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83836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contraindications to estrogen use</a:t>
            </a:r>
          </a:p>
        </p:txBody>
      </p:sp>
      <p:sp>
        <p:nvSpPr>
          <p:cNvPr id="3" name="Text Placeholder 2"/>
          <p:cNvSpPr>
            <a:spLocks noGrp="1"/>
          </p:cNvSpPr>
          <p:nvPr>
            <p:ph type="body" sz="quarter" idx="11"/>
          </p:nvPr>
        </p:nvSpPr>
        <p:spPr>
          <a:xfrm>
            <a:off x="950808" y="2124268"/>
            <a:ext cx="10703732" cy="3146425"/>
          </a:xfrm>
        </p:spPr>
        <p:txBody>
          <a:bodyPr/>
          <a:lstStyle/>
          <a:p>
            <a:pPr marL="342900" indent="-342900">
              <a:lnSpc>
                <a:spcPct val="100000"/>
              </a:lnSpc>
              <a:buFont typeface="Arial" panose="020B0604020202020204" pitchFamily="34" charset="0"/>
              <a:buChar char="•"/>
            </a:pPr>
            <a:r>
              <a:rPr lang="en-US" b="1" dirty="0"/>
              <a:t>Migraine with aura</a:t>
            </a:r>
          </a:p>
          <a:p>
            <a:pPr marL="342900" indent="-342900">
              <a:lnSpc>
                <a:spcPct val="100000"/>
              </a:lnSpc>
              <a:buFont typeface="Arial" panose="020B0604020202020204" pitchFamily="34" charset="0"/>
              <a:buChar char="•"/>
            </a:pPr>
            <a:r>
              <a:rPr lang="en-US" b="1" dirty="0"/>
              <a:t>Uncontrolled hypertension</a:t>
            </a:r>
          </a:p>
          <a:p>
            <a:pPr marL="342900" indent="-342900">
              <a:lnSpc>
                <a:spcPct val="100000"/>
              </a:lnSpc>
              <a:buFont typeface="Arial" panose="020B0604020202020204" pitchFamily="34" charset="0"/>
              <a:buChar char="•"/>
            </a:pPr>
            <a:r>
              <a:rPr lang="en-US" b="1" dirty="0"/>
              <a:t>Known thrombophilia or current DVT, PE or Stroke</a:t>
            </a:r>
          </a:p>
          <a:p>
            <a:pPr marL="342900" indent="-342900">
              <a:lnSpc>
                <a:spcPct val="100000"/>
              </a:lnSpc>
              <a:buFont typeface="Arial" panose="020B0604020202020204" pitchFamily="34" charset="0"/>
              <a:buChar char="•"/>
            </a:pPr>
            <a:r>
              <a:rPr lang="en-US" b="1" dirty="0"/>
              <a:t>Major surgery with prolonged immobilization</a:t>
            </a:r>
          </a:p>
          <a:p>
            <a:pPr marL="342900" indent="-342900">
              <a:lnSpc>
                <a:spcPct val="100000"/>
              </a:lnSpc>
              <a:buFont typeface="Arial" panose="020B0604020202020204" pitchFamily="34" charset="0"/>
              <a:buChar char="•"/>
            </a:pPr>
            <a:r>
              <a:rPr lang="en-US" dirty="0"/>
              <a:t>Breast cancer</a:t>
            </a:r>
          </a:p>
          <a:p>
            <a:pPr marL="342900" indent="-342900">
              <a:lnSpc>
                <a:spcPct val="100000"/>
              </a:lnSpc>
              <a:buFont typeface="Arial" panose="020B0604020202020204" pitchFamily="34" charset="0"/>
              <a:buChar char="•"/>
            </a:pPr>
            <a:r>
              <a:rPr lang="en-US" dirty="0"/>
              <a:t>Severe cirrhosis</a:t>
            </a:r>
            <a:endParaRPr lang="en-US" b="1" dirty="0"/>
          </a:p>
          <a:p>
            <a:pPr marL="342900" indent="-342900">
              <a:lnSpc>
                <a:spcPct val="100000"/>
              </a:lnSpc>
              <a:buFont typeface="Arial" panose="020B0604020202020204" pitchFamily="34" charset="0"/>
              <a:buChar char="•"/>
            </a:pPr>
            <a:r>
              <a:rPr lang="en-US" dirty="0"/>
              <a:t>Solid organ transplant complicated by rejection</a:t>
            </a:r>
          </a:p>
          <a:p>
            <a:pPr marL="342900" indent="-342900">
              <a:lnSpc>
                <a:spcPct val="100000"/>
              </a:lnSpc>
              <a:buFont typeface="Arial" panose="020B0604020202020204" pitchFamily="34" charset="0"/>
              <a:buChar char="•"/>
            </a:pPr>
            <a:r>
              <a:rPr lang="en-US" dirty="0"/>
              <a:t>Pulmonary hypertension</a:t>
            </a:r>
          </a:p>
          <a:p>
            <a:pPr marL="342900" indent="-342900">
              <a:lnSpc>
                <a:spcPct val="100000"/>
              </a:lnSpc>
              <a:buFont typeface="Arial" panose="020B0604020202020204" pitchFamily="34" charset="0"/>
              <a:buChar char="•"/>
            </a:pPr>
            <a:r>
              <a:rPr lang="en-US" dirty="0"/>
              <a:t>Acute hepatitis</a:t>
            </a:r>
          </a:p>
        </p:txBody>
      </p:sp>
    </p:spTree>
    <p:extLst>
      <p:ext uri="{BB962C8B-B14F-4D97-AF65-F5344CB8AC3E}">
        <p14:creationId xmlns:p14="http://schemas.microsoft.com/office/powerpoint/2010/main" val="2682248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29" name="Title 5"/>
          <p:cNvSpPr>
            <a:spLocks noGrp="1"/>
          </p:cNvSpPr>
          <p:nvPr>
            <p:ph type="title"/>
          </p:nvPr>
        </p:nvSpPr>
        <p:spPr>
          <a:xfrm>
            <a:off x="702527" y="93663"/>
            <a:ext cx="9508273" cy="1143000"/>
          </a:xfrm>
        </p:spPr>
        <p:txBody>
          <a:bodyPr/>
          <a:lstStyle/>
          <a:p>
            <a:r>
              <a:rPr lang="en-US" sz="4000" dirty="0">
                <a:latin typeface="Calibri" charset="0"/>
                <a:ea typeface="MS PGothic" charset="0"/>
              </a:rPr>
              <a:t>Thrombosis: synergistic risk factors</a:t>
            </a:r>
          </a:p>
        </p:txBody>
      </p:sp>
      <p:graphicFrame>
        <p:nvGraphicFramePr>
          <p:cNvPr id="8" name="Content Placeholder 3"/>
          <p:cNvGraphicFramePr>
            <a:graphicFrameLocks noGrp="1"/>
          </p:cNvGraphicFramePr>
          <p:nvPr>
            <p:ph idx="4294967295"/>
          </p:nvPr>
        </p:nvGraphicFramePr>
        <p:xfrm>
          <a:off x="702527" y="947713"/>
          <a:ext cx="9300117" cy="4815880"/>
        </p:xfrm>
        <a:graphic>
          <a:graphicData uri="http://schemas.openxmlformats.org/drawingml/2006/table">
            <a:tbl>
              <a:tblPr>
                <a:tableStyleId>{5C22544A-7EE6-4342-B048-85BDC9FD1C3A}</a:tableStyleId>
              </a:tblPr>
              <a:tblGrid>
                <a:gridCol w="2861380">
                  <a:extLst>
                    <a:ext uri="{9D8B030D-6E8A-4147-A177-3AD203B41FA5}">
                      <a16:colId xmlns:a16="http://schemas.microsoft.com/office/drawing/2014/main" val="20000"/>
                    </a:ext>
                  </a:extLst>
                </a:gridCol>
                <a:gridCol w="1811332">
                  <a:extLst>
                    <a:ext uri="{9D8B030D-6E8A-4147-A177-3AD203B41FA5}">
                      <a16:colId xmlns:a16="http://schemas.microsoft.com/office/drawing/2014/main" val="20001"/>
                    </a:ext>
                  </a:extLst>
                </a:gridCol>
                <a:gridCol w="1821606">
                  <a:extLst>
                    <a:ext uri="{9D8B030D-6E8A-4147-A177-3AD203B41FA5}">
                      <a16:colId xmlns:a16="http://schemas.microsoft.com/office/drawing/2014/main" val="20002"/>
                    </a:ext>
                  </a:extLst>
                </a:gridCol>
                <a:gridCol w="2805799">
                  <a:extLst>
                    <a:ext uri="{9D8B030D-6E8A-4147-A177-3AD203B41FA5}">
                      <a16:colId xmlns:a16="http://schemas.microsoft.com/office/drawing/2014/main" val="20003"/>
                    </a:ext>
                  </a:extLst>
                </a:gridCol>
              </a:tblGrid>
              <a:tr h="822972">
                <a:tc>
                  <a:txBody>
                    <a:bodyPr/>
                    <a:lstStyle/>
                    <a:p>
                      <a:r>
                        <a:rPr lang="en-US" sz="2000" b="1" u="none" dirty="0">
                          <a:solidFill>
                            <a:srgbClr val="232D48"/>
                          </a:solidFill>
                        </a:rPr>
                        <a:t>Risk Factor</a:t>
                      </a:r>
                    </a:p>
                  </a:txBody>
                  <a:tcPr marT="45722" marB="45722" anchor="ctr"/>
                </a:tc>
                <a:tc>
                  <a:txBody>
                    <a:bodyPr/>
                    <a:lstStyle/>
                    <a:p>
                      <a:r>
                        <a:rPr lang="en-US" sz="2000" b="1" u="none" dirty="0">
                          <a:solidFill>
                            <a:srgbClr val="232D48"/>
                          </a:solidFill>
                        </a:rPr>
                        <a:t>Risk Estimate</a:t>
                      </a:r>
                    </a:p>
                  </a:txBody>
                  <a:tcPr marT="45722" marB="45722"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u="none" baseline="0" dirty="0">
                          <a:solidFill>
                            <a:srgbClr val="232D48"/>
                          </a:solidFill>
                        </a:rPr>
                        <a:t>+COCs</a:t>
                      </a:r>
                      <a:endParaRPr lang="en-US" sz="2000" b="1" u="none" dirty="0">
                        <a:solidFill>
                          <a:srgbClr val="232D48"/>
                        </a:solidFill>
                      </a:endParaRPr>
                    </a:p>
                    <a:p>
                      <a:r>
                        <a:rPr lang="en-US" sz="2000" b="1" u="none" dirty="0">
                          <a:solidFill>
                            <a:srgbClr val="232D48"/>
                          </a:solidFill>
                        </a:rPr>
                        <a:t>Risk Estimate</a:t>
                      </a:r>
                    </a:p>
                  </a:txBody>
                  <a:tcPr marT="45722" marB="45722" anchor="ctr"/>
                </a:tc>
                <a:tc>
                  <a:txBody>
                    <a:bodyPr/>
                    <a:lstStyle/>
                    <a:p>
                      <a:r>
                        <a:rPr lang="en-US" sz="2000" b="1" u="none" dirty="0">
                          <a:solidFill>
                            <a:srgbClr val="232D48"/>
                          </a:solidFill>
                        </a:rPr>
                        <a:t>Recommendations</a:t>
                      </a:r>
                      <a:r>
                        <a:rPr lang="en-US" sz="2000" b="1" u="none" baseline="0" dirty="0">
                          <a:solidFill>
                            <a:srgbClr val="232D48"/>
                          </a:solidFill>
                        </a:rPr>
                        <a:t> to reduce risk</a:t>
                      </a:r>
                      <a:endParaRPr lang="en-US" sz="2000" b="1" u="none" dirty="0">
                        <a:solidFill>
                          <a:srgbClr val="232D48"/>
                        </a:solidFill>
                      </a:endParaRPr>
                    </a:p>
                  </a:txBody>
                  <a:tcPr marT="45722" marB="45722" anchor="ctr"/>
                </a:tc>
                <a:extLst>
                  <a:ext uri="{0D108BD9-81ED-4DB2-BD59-A6C34878D82A}">
                    <a16:rowId xmlns:a16="http://schemas.microsoft.com/office/drawing/2014/main" val="10000"/>
                  </a:ext>
                </a:extLst>
              </a:tr>
              <a:tr h="374852">
                <a:tc>
                  <a:txBody>
                    <a:bodyPr/>
                    <a:lstStyle/>
                    <a:p>
                      <a:r>
                        <a:rPr lang="en-US" sz="2000" dirty="0">
                          <a:solidFill>
                            <a:srgbClr val="232D48"/>
                          </a:solidFill>
                        </a:rPr>
                        <a:t>Otherwise healthy</a:t>
                      </a:r>
                    </a:p>
                  </a:txBody>
                  <a:tcPr marT="45722" marB="45722"/>
                </a:tc>
                <a:tc>
                  <a:txBody>
                    <a:bodyPr/>
                    <a:lstStyle/>
                    <a:p>
                      <a:pPr algn="l"/>
                      <a:r>
                        <a:rPr lang="en-US" sz="2000" dirty="0">
                          <a:solidFill>
                            <a:srgbClr val="232D48"/>
                          </a:solidFill>
                        </a:rPr>
                        <a:t>1</a:t>
                      </a:r>
                    </a:p>
                  </a:txBody>
                  <a:tcPr marT="45722" marB="45722"/>
                </a:tc>
                <a:tc>
                  <a:txBody>
                    <a:bodyPr/>
                    <a:lstStyle/>
                    <a:p>
                      <a:r>
                        <a:rPr lang="en-US" sz="2000" dirty="0">
                          <a:solidFill>
                            <a:srgbClr val="232D48"/>
                          </a:solidFill>
                        </a:rPr>
                        <a:t>3-5x</a:t>
                      </a:r>
                    </a:p>
                  </a:txBody>
                  <a:tcPr marT="45722" marB="45722"/>
                </a:tc>
                <a:tc>
                  <a:txBody>
                    <a:bodyPr/>
                    <a:lstStyle/>
                    <a:p>
                      <a:endParaRPr lang="en-US" sz="2000" dirty="0">
                        <a:solidFill>
                          <a:srgbClr val="232D48"/>
                        </a:solidFill>
                      </a:endParaRPr>
                    </a:p>
                  </a:txBody>
                  <a:tcPr marT="45722" marB="45722"/>
                </a:tc>
                <a:extLst>
                  <a:ext uri="{0D108BD9-81ED-4DB2-BD59-A6C34878D82A}">
                    <a16:rowId xmlns:a16="http://schemas.microsoft.com/office/drawing/2014/main" val="10001"/>
                  </a:ext>
                </a:extLst>
              </a:tr>
              <a:tr h="383365">
                <a:tc>
                  <a:txBody>
                    <a:bodyPr/>
                    <a:lstStyle/>
                    <a:p>
                      <a:r>
                        <a:rPr lang="en-US" sz="2000" dirty="0">
                          <a:solidFill>
                            <a:srgbClr val="232D48"/>
                          </a:solidFill>
                        </a:rPr>
                        <a:t>Pregnancy</a:t>
                      </a:r>
                    </a:p>
                  </a:txBody>
                  <a:tcPr marT="45722" marB="45722"/>
                </a:tc>
                <a:tc>
                  <a:txBody>
                    <a:bodyPr/>
                    <a:lstStyle/>
                    <a:p>
                      <a:r>
                        <a:rPr lang="en-US" sz="2000" dirty="0">
                          <a:solidFill>
                            <a:srgbClr val="232D48"/>
                          </a:solidFill>
                        </a:rPr>
                        <a:t>4.3-10x</a:t>
                      </a:r>
                    </a:p>
                  </a:txBody>
                  <a:tcPr marT="45722" marB="45722"/>
                </a:tc>
                <a:tc>
                  <a:txBody>
                    <a:bodyPr/>
                    <a:lstStyle/>
                    <a:p>
                      <a:r>
                        <a:rPr lang="en-US" sz="2000" dirty="0">
                          <a:solidFill>
                            <a:srgbClr val="232D48"/>
                          </a:solidFill>
                        </a:rPr>
                        <a:t>-</a:t>
                      </a:r>
                    </a:p>
                  </a:txBody>
                  <a:tcPr marT="45722" marB="45722"/>
                </a:tc>
                <a:tc>
                  <a:txBody>
                    <a:bodyPr/>
                    <a:lstStyle/>
                    <a:p>
                      <a:r>
                        <a:rPr lang="en-US" sz="2000" dirty="0">
                          <a:solidFill>
                            <a:srgbClr val="232D48"/>
                          </a:solidFill>
                        </a:rPr>
                        <a:t>Avoid pregnancy??</a:t>
                      </a:r>
                    </a:p>
                  </a:txBody>
                  <a:tcPr marT="45722" marB="45722"/>
                </a:tc>
                <a:extLst>
                  <a:ext uri="{0D108BD9-81ED-4DB2-BD59-A6C34878D82A}">
                    <a16:rowId xmlns:a16="http://schemas.microsoft.com/office/drawing/2014/main" val="10002"/>
                  </a:ext>
                </a:extLst>
              </a:tr>
              <a:tr h="393919">
                <a:tc>
                  <a:txBody>
                    <a:bodyPr/>
                    <a:lstStyle/>
                    <a:p>
                      <a:r>
                        <a:rPr lang="en-US" sz="2000" dirty="0">
                          <a:solidFill>
                            <a:srgbClr val="232D48"/>
                          </a:solidFill>
                        </a:rPr>
                        <a:t>Obesity</a:t>
                      </a:r>
                    </a:p>
                  </a:txBody>
                  <a:tcPr marT="45722" marB="45722"/>
                </a:tc>
                <a:tc>
                  <a:txBody>
                    <a:bodyPr/>
                    <a:lstStyle/>
                    <a:p>
                      <a:r>
                        <a:rPr lang="en-US" sz="2000" dirty="0">
                          <a:solidFill>
                            <a:srgbClr val="232D48"/>
                          </a:solidFill>
                        </a:rPr>
                        <a:t>1.7-2.4x</a:t>
                      </a:r>
                    </a:p>
                  </a:txBody>
                  <a:tcPr marT="45722" marB="45722"/>
                </a:tc>
                <a:tc>
                  <a:txBody>
                    <a:bodyPr/>
                    <a:lstStyle/>
                    <a:p>
                      <a:r>
                        <a:rPr lang="en-US" sz="2000" dirty="0">
                          <a:solidFill>
                            <a:srgbClr val="232D48"/>
                          </a:solidFill>
                        </a:rPr>
                        <a:t>10-24x</a:t>
                      </a:r>
                    </a:p>
                  </a:txBody>
                  <a:tcPr marT="45722" marB="45722"/>
                </a:tc>
                <a:tc>
                  <a:txBody>
                    <a:bodyPr/>
                    <a:lstStyle/>
                    <a:p>
                      <a:r>
                        <a:rPr lang="en-US" sz="2000" dirty="0">
                          <a:solidFill>
                            <a:srgbClr val="232D48"/>
                          </a:solidFill>
                        </a:rPr>
                        <a:t>Weight loss</a:t>
                      </a:r>
                    </a:p>
                  </a:txBody>
                  <a:tcPr marT="45722" marB="45722"/>
                </a:tc>
                <a:extLst>
                  <a:ext uri="{0D108BD9-81ED-4DB2-BD59-A6C34878D82A}">
                    <a16:rowId xmlns:a16="http://schemas.microsoft.com/office/drawing/2014/main" val="10003"/>
                  </a:ext>
                </a:extLst>
              </a:tr>
              <a:tr h="663197">
                <a:tc>
                  <a:txBody>
                    <a:bodyPr/>
                    <a:lstStyle/>
                    <a:p>
                      <a:r>
                        <a:rPr lang="en-US" sz="2000" dirty="0">
                          <a:solidFill>
                            <a:srgbClr val="232D48"/>
                          </a:solidFill>
                        </a:rPr>
                        <a:t>Airplane Travel</a:t>
                      </a:r>
                    </a:p>
                  </a:txBody>
                  <a:tcPr marT="45722" marB="45722"/>
                </a:tc>
                <a:tc>
                  <a:txBody>
                    <a:bodyPr/>
                    <a:lstStyle/>
                    <a:p>
                      <a:r>
                        <a:rPr lang="en-US" sz="2000" dirty="0">
                          <a:solidFill>
                            <a:srgbClr val="232D48"/>
                          </a:solidFill>
                        </a:rPr>
                        <a:t>2-4x</a:t>
                      </a:r>
                    </a:p>
                  </a:txBody>
                  <a:tcPr marT="45722" marB="45722"/>
                </a:tc>
                <a:tc>
                  <a:txBody>
                    <a:bodyPr/>
                    <a:lstStyle/>
                    <a:p>
                      <a:r>
                        <a:rPr lang="en-US" sz="2000" dirty="0">
                          <a:solidFill>
                            <a:srgbClr val="232D48"/>
                          </a:solidFill>
                        </a:rPr>
                        <a:t>14-20x</a:t>
                      </a:r>
                    </a:p>
                  </a:txBody>
                  <a:tcPr marT="45722" marB="45722"/>
                </a:tc>
                <a:tc>
                  <a:txBody>
                    <a:bodyPr/>
                    <a:lstStyle/>
                    <a:p>
                      <a:r>
                        <a:rPr lang="en-US" sz="2000" dirty="0">
                          <a:solidFill>
                            <a:srgbClr val="232D48"/>
                          </a:solidFill>
                        </a:rPr>
                        <a:t>Hydrate, compression stockings, exercise</a:t>
                      </a:r>
                    </a:p>
                  </a:txBody>
                  <a:tcPr marT="45722" marB="45722"/>
                </a:tc>
                <a:extLst>
                  <a:ext uri="{0D108BD9-81ED-4DB2-BD59-A6C34878D82A}">
                    <a16:rowId xmlns:a16="http://schemas.microsoft.com/office/drawing/2014/main" val="10004"/>
                  </a:ext>
                </a:extLst>
              </a:tr>
              <a:tr h="663197">
                <a:tc>
                  <a:txBody>
                    <a:bodyPr/>
                    <a:lstStyle/>
                    <a:p>
                      <a:r>
                        <a:rPr lang="en-US" sz="2000" dirty="0">
                          <a:solidFill>
                            <a:srgbClr val="232D48"/>
                          </a:solidFill>
                        </a:rPr>
                        <a:t>Surgery, Trauma</a:t>
                      </a:r>
                    </a:p>
                  </a:txBody>
                  <a:tcPr marT="45722" marB="45722"/>
                </a:tc>
                <a:tc>
                  <a:txBody>
                    <a:bodyPr/>
                    <a:lstStyle/>
                    <a:p>
                      <a:r>
                        <a:rPr lang="en-US" sz="2000" dirty="0">
                          <a:solidFill>
                            <a:srgbClr val="232D48"/>
                          </a:solidFill>
                        </a:rPr>
                        <a:t>2-5x</a:t>
                      </a:r>
                    </a:p>
                  </a:txBody>
                  <a:tcPr marT="45722" marB="45722"/>
                </a:tc>
                <a:tc>
                  <a:txBody>
                    <a:bodyPr/>
                    <a:lstStyle/>
                    <a:p>
                      <a:r>
                        <a:rPr lang="en-US" sz="2000" dirty="0">
                          <a:solidFill>
                            <a:srgbClr val="232D48"/>
                          </a:solidFill>
                        </a:rPr>
                        <a:t>5-12.5x</a:t>
                      </a:r>
                    </a:p>
                  </a:txBody>
                  <a:tcPr marT="45722" marB="45722"/>
                </a:tc>
                <a:tc>
                  <a:txBody>
                    <a:bodyPr/>
                    <a:lstStyle/>
                    <a:p>
                      <a:r>
                        <a:rPr lang="en-US" sz="2000" baseline="0" dirty="0">
                          <a:solidFill>
                            <a:srgbClr val="232D48"/>
                          </a:solidFill>
                        </a:rPr>
                        <a:t>?d/c OCP, </a:t>
                      </a:r>
                      <a:r>
                        <a:rPr lang="en-US" sz="2000" baseline="0" dirty="0" err="1">
                          <a:solidFill>
                            <a:srgbClr val="232D48"/>
                          </a:solidFill>
                        </a:rPr>
                        <a:t>thromboprophylaxis</a:t>
                      </a:r>
                      <a:endParaRPr lang="en-US" sz="2000" dirty="0">
                        <a:solidFill>
                          <a:srgbClr val="232D48"/>
                        </a:solidFill>
                      </a:endParaRPr>
                    </a:p>
                  </a:txBody>
                  <a:tcPr marT="45722" marB="45722"/>
                </a:tc>
                <a:extLst>
                  <a:ext uri="{0D108BD9-81ED-4DB2-BD59-A6C34878D82A}">
                    <a16:rowId xmlns:a16="http://schemas.microsoft.com/office/drawing/2014/main" val="10005"/>
                  </a:ext>
                </a:extLst>
              </a:tr>
              <a:tr h="663197">
                <a:tc>
                  <a:txBody>
                    <a:bodyPr/>
                    <a:lstStyle/>
                    <a:p>
                      <a:r>
                        <a:rPr lang="en-US" sz="2000" dirty="0">
                          <a:solidFill>
                            <a:srgbClr val="232D48"/>
                          </a:solidFill>
                        </a:rPr>
                        <a:t>Factor V Leiden (heterozygote)</a:t>
                      </a:r>
                    </a:p>
                  </a:txBody>
                  <a:tcPr marT="45722" marB="45722"/>
                </a:tc>
                <a:tc>
                  <a:txBody>
                    <a:bodyPr/>
                    <a:lstStyle/>
                    <a:p>
                      <a:r>
                        <a:rPr lang="en-US" sz="2000" dirty="0">
                          <a:solidFill>
                            <a:srgbClr val="232D48"/>
                          </a:solidFill>
                        </a:rPr>
                        <a:t>4-8x</a:t>
                      </a:r>
                    </a:p>
                  </a:txBody>
                  <a:tcPr marT="45722" marB="45722"/>
                </a:tc>
                <a:tc>
                  <a:txBody>
                    <a:bodyPr/>
                    <a:lstStyle/>
                    <a:p>
                      <a:r>
                        <a:rPr lang="en-US" sz="2000" dirty="0">
                          <a:solidFill>
                            <a:srgbClr val="232D48"/>
                          </a:solidFill>
                        </a:rPr>
                        <a:t>28-35x</a:t>
                      </a:r>
                    </a:p>
                  </a:txBody>
                  <a:tcPr marT="45722" marB="45722"/>
                </a:tc>
                <a:tc>
                  <a:txBody>
                    <a:bodyPr/>
                    <a:lstStyle/>
                    <a:p>
                      <a:r>
                        <a:rPr lang="en-US" sz="2000" dirty="0">
                          <a:solidFill>
                            <a:srgbClr val="232D48"/>
                          </a:solidFill>
                        </a:rPr>
                        <a:t>Minimize acquired risks</a:t>
                      </a:r>
                    </a:p>
                  </a:txBody>
                  <a:tcPr marT="45722" marB="45722"/>
                </a:tc>
                <a:extLst>
                  <a:ext uri="{0D108BD9-81ED-4DB2-BD59-A6C34878D82A}">
                    <a16:rowId xmlns:a16="http://schemas.microsoft.com/office/drawing/2014/main" val="10006"/>
                  </a:ext>
                </a:extLst>
              </a:tr>
              <a:tr h="663197">
                <a:tc>
                  <a:txBody>
                    <a:bodyPr/>
                    <a:lstStyle/>
                    <a:p>
                      <a:r>
                        <a:rPr lang="en-US" sz="2000" dirty="0">
                          <a:solidFill>
                            <a:srgbClr val="232D48"/>
                          </a:solidFill>
                        </a:rPr>
                        <a:t>Prothrombin 20210 (heterozygote)</a:t>
                      </a:r>
                    </a:p>
                  </a:txBody>
                  <a:tcPr marT="45722" marB="45722"/>
                </a:tc>
                <a:tc>
                  <a:txBody>
                    <a:bodyPr/>
                    <a:lstStyle/>
                    <a:p>
                      <a:r>
                        <a:rPr lang="en-US" sz="2000" dirty="0">
                          <a:solidFill>
                            <a:srgbClr val="232D48"/>
                          </a:solidFill>
                        </a:rPr>
                        <a:t>2-3x</a:t>
                      </a:r>
                    </a:p>
                  </a:txBody>
                  <a:tcPr marT="45722" marB="45722"/>
                </a:tc>
                <a:tc>
                  <a:txBody>
                    <a:bodyPr/>
                    <a:lstStyle/>
                    <a:p>
                      <a:r>
                        <a:rPr lang="en-US" sz="2000" dirty="0">
                          <a:solidFill>
                            <a:srgbClr val="232D48"/>
                          </a:solidFill>
                        </a:rPr>
                        <a:t>16x</a:t>
                      </a:r>
                    </a:p>
                  </a:txBody>
                  <a:tcPr marT="45722" marB="45722"/>
                </a:tc>
                <a:tc>
                  <a:txBody>
                    <a:bodyPr/>
                    <a:lstStyle/>
                    <a:p>
                      <a:r>
                        <a:rPr lang="en-US" sz="2000" dirty="0">
                          <a:solidFill>
                            <a:srgbClr val="232D48"/>
                          </a:solidFill>
                        </a:rPr>
                        <a:t>Minimize</a:t>
                      </a:r>
                      <a:r>
                        <a:rPr lang="en-US" sz="2000" baseline="0" dirty="0">
                          <a:solidFill>
                            <a:srgbClr val="232D48"/>
                          </a:solidFill>
                        </a:rPr>
                        <a:t> acquired risks</a:t>
                      </a:r>
                      <a:endParaRPr lang="en-US" sz="2000" dirty="0">
                        <a:solidFill>
                          <a:srgbClr val="232D48"/>
                        </a:solidFill>
                      </a:endParaRPr>
                    </a:p>
                  </a:txBody>
                  <a:tcPr marT="45722" marB="45722"/>
                </a:tc>
                <a:extLst>
                  <a:ext uri="{0D108BD9-81ED-4DB2-BD59-A6C34878D82A}">
                    <a16:rowId xmlns:a16="http://schemas.microsoft.com/office/drawing/2014/main" val="10007"/>
                  </a:ext>
                </a:extLst>
              </a:tr>
            </a:tbl>
          </a:graphicData>
        </a:graphic>
      </p:graphicFrame>
      <p:sp>
        <p:nvSpPr>
          <p:cNvPr id="2" name="TextBox 1"/>
          <p:cNvSpPr txBox="1"/>
          <p:nvPr/>
        </p:nvSpPr>
        <p:spPr>
          <a:xfrm>
            <a:off x="981307" y="5975950"/>
            <a:ext cx="8499558" cy="307777"/>
          </a:xfrm>
          <a:prstGeom prst="rect">
            <a:avLst/>
          </a:prstGeom>
          <a:noFill/>
        </p:spPr>
        <p:txBody>
          <a:bodyPr wrap="square" rtlCol="0">
            <a:spAutoFit/>
          </a:bodyPr>
          <a:lstStyle/>
          <a:p>
            <a:r>
              <a:rPr lang="en-US" sz="1400" dirty="0">
                <a:solidFill>
                  <a:srgbClr val="002060"/>
                </a:solidFill>
              </a:rPr>
              <a:t>Source: </a:t>
            </a:r>
            <a:r>
              <a:rPr lang="en-US" sz="1400" dirty="0" err="1">
                <a:solidFill>
                  <a:srgbClr val="002060"/>
                </a:solidFill>
              </a:rPr>
              <a:t>Trenor</a:t>
            </a:r>
            <a:r>
              <a:rPr lang="en-US" sz="1400" dirty="0">
                <a:solidFill>
                  <a:srgbClr val="002060"/>
                </a:solidFill>
              </a:rPr>
              <a:t> CC et al. Hormonal Contraception and Thrombotic Risk.  </a:t>
            </a:r>
            <a:r>
              <a:rPr lang="en-US" sz="1400" i="1" dirty="0">
                <a:solidFill>
                  <a:srgbClr val="002060"/>
                </a:solidFill>
              </a:rPr>
              <a:t>Pediatrics</a:t>
            </a:r>
            <a:r>
              <a:rPr lang="en-US" sz="1400" dirty="0">
                <a:solidFill>
                  <a:srgbClr val="002060"/>
                </a:solidFill>
              </a:rPr>
              <a:t>. 2011.</a:t>
            </a:r>
          </a:p>
        </p:txBody>
      </p:sp>
    </p:spTree>
    <p:extLst>
      <p:ext uri="{BB962C8B-B14F-4D97-AF65-F5344CB8AC3E}">
        <p14:creationId xmlns:p14="http://schemas.microsoft.com/office/powerpoint/2010/main" val="139888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ummary Chart of U.S. Medical Eligibility Criteria for Contraceptive Use - summary-chart-us-medical-eligibility-criteria_508tagged.pdf - Mozilla Firefox"/>
          <p:cNvPicPr>
            <a:picLocks noGrp="1" noChangeAspect="1"/>
          </p:cNvPicPr>
          <p:nvPr>
            <p:ph idx="4294967295"/>
          </p:nvPr>
        </p:nvPicPr>
        <p:blipFill>
          <a:blip r:embed="rId3">
            <a:extLst>
              <a:ext uri="{BEBA8EAE-BF5A-486C-A8C5-ECC9F3942E4B}">
                <a14:imgProps xmlns:a14="http://schemas.microsoft.com/office/drawing/2010/main">
                  <a14:imgLayer r:embed="rId4">
                    <a14:imgEffect>
                      <a14:backgroundRemoval t="13158" b="100000" l="13043" r="85559"/>
                    </a14:imgEffect>
                  </a14:imgLayer>
                </a14:imgProps>
              </a:ext>
              <a:ext uri="{28A0092B-C50C-407E-A947-70E740481C1C}">
                <a14:useLocalDpi xmlns:a14="http://schemas.microsoft.com/office/drawing/2010/main" val="0"/>
              </a:ext>
            </a:extLst>
          </a:blip>
          <a:stretch>
            <a:fillRect/>
          </a:stretch>
        </p:blipFill>
        <p:spPr>
          <a:xfrm>
            <a:off x="533400" y="-556404"/>
            <a:ext cx="11049000" cy="6705600"/>
          </a:xfrm>
        </p:spPr>
      </p:pic>
    </p:spTree>
    <p:extLst>
      <p:ext uri="{BB962C8B-B14F-4D97-AF65-F5344CB8AC3E}">
        <p14:creationId xmlns:p14="http://schemas.microsoft.com/office/powerpoint/2010/main" val="2326553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808" y="1932538"/>
            <a:ext cx="5759708" cy="4358260"/>
          </a:xfrm>
          <a:prstGeom prst="rect">
            <a:avLst/>
          </a:prstGeom>
        </p:spPr>
      </p:pic>
      <p:sp>
        <p:nvSpPr>
          <p:cNvPr id="3" name="Title 2"/>
          <p:cNvSpPr>
            <a:spLocks noGrp="1"/>
          </p:cNvSpPr>
          <p:nvPr>
            <p:ph type="title"/>
          </p:nvPr>
        </p:nvSpPr>
        <p:spPr/>
        <p:txBody>
          <a:bodyPr/>
          <a:lstStyle/>
          <a:p>
            <a:r>
              <a:rPr lang="en-US" dirty="0"/>
              <a:t>US Medical Eligibility for Contraception/</a:t>
            </a:r>
            <a:br>
              <a:rPr lang="en-US" dirty="0"/>
            </a:br>
            <a:r>
              <a:rPr lang="en-US" dirty="0"/>
              <a:t>Special Practice Recommendations APP</a:t>
            </a:r>
          </a:p>
        </p:txBody>
      </p:sp>
    </p:spTree>
    <p:extLst>
      <p:ext uri="{BB962C8B-B14F-4D97-AF65-F5344CB8AC3E}">
        <p14:creationId xmlns:p14="http://schemas.microsoft.com/office/powerpoint/2010/main" val="148616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893" y="500203"/>
            <a:ext cx="3708613" cy="5658550"/>
          </a:xfrm>
          <a:prstGeom prst="rect">
            <a:avLst/>
          </a:prstGeom>
        </p:spPr>
      </p:pic>
    </p:spTree>
    <p:extLst>
      <p:ext uri="{BB962C8B-B14F-4D97-AF65-F5344CB8AC3E}">
        <p14:creationId xmlns:p14="http://schemas.microsoft.com/office/powerpoint/2010/main" val="171297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nSpc>
                <a:spcPct val="100000"/>
              </a:lnSpc>
            </a:pPr>
            <a:r>
              <a:rPr lang="en-US" dirty="0"/>
              <a:t>2 pulmonary emboli</a:t>
            </a:r>
          </a:p>
          <a:p>
            <a:pPr>
              <a:lnSpc>
                <a:spcPct val="100000"/>
              </a:lnSpc>
            </a:pPr>
            <a:r>
              <a:rPr lang="en-US" dirty="0"/>
              <a:t>Antiphospholipid antibody syndrome</a:t>
            </a:r>
          </a:p>
          <a:p>
            <a:pPr>
              <a:lnSpc>
                <a:spcPct val="100000"/>
              </a:lnSpc>
            </a:pPr>
            <a:r>
              <a:rPr lang="en-US" dirty="0"/>
              <a:t>Now having heavy bleeding and anemia with anticoagulation</a:t>
            </a:r>
          </a:p>
          <a:p>
            <a:pPr>
              <a:lnSpc>
                <a:spcPct val="100000"/>
              </a:lnSpc>
            </a:pPr>
            <a:r>
              <a:rPr lang="en-US" dirty="0"/>
              <a:t>Has a hard time remembering to take pills</a:t>
            </a:r>
          </a:p>
          <a:p>
            <a:pPr>
              <a:lnSpc>
                <a:spcPct val="100000"/>
              </a:lnSpc>
            </a:pPr>
            <a:r>
              <a:rPr lang="en-US" dirty="0"/>
              <a:t>Needs contraception</a:t>
            </a:r>
          </a:p>
        </p:txBody>
      </p:sp>
      <p:sp>
        <p:nvSpPr>
          <p:cNvPr id="3" name="Title 2"/>
          <p:cNvSpPr>
            <a:spLocks noGrp="1"/>
          </p:cNvSpPr>
          <p:nvPr>
            <p:ph type="title"/>
          </p:nvPr>
        </p:nvSpPr>
        <p:spPr/>
        <p:txBody>
          <a:bodyPr/>
          <a:lstStyle/>
          <a:p>
            <a:r>
              <a:rPr lang="en-US" dirty="0"/>
              <a:t>Case #1: 17 </a:t>
            </a:r>
            <a:r>
              <a:rPr lang="en-US" dirty="0" err="1"/>
              <a:t>yo</a:t>
            </a:r>
            <a:r>
              <a:rPr lang="en-US" dirty="0"/>
              <a:t> with lupus</a:t>
            </a:r>
          </a:p>
        </p:txBody>
      </p:sp>
    </p:spTree>
    <p:extLst>
      <p:ext uri="{BB962C8B-B14F-4D97-AF65-F5344CB8AC3E}">
        <p14:creationId xmlns:p14="http://schemas.microsoft.com/office/powerpoint/2010/main" val="1415679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65F0790E-4B5F-4B3C-A22B-8AE3836DE265" descr="65F0790E-4B5F-4B3C-A22B-8AE3836DE265"/>
          <p:cNvPicPr>
            <a:picLocks noChangeAspect="1" noChangeArrowheads="1"/>
          </p:cNvPicPr>
          <p:nvPr/>
        </p:nvPicPr>
        <p:blipFill rotWithShape="1">
          <a:blip r:embed="rId3">
            <a:extLst>
              <a:ext uri="{28A0092B-C50C-407E-A947-70E740481C1C}">
                <a14:useLocalDpi xmlns:a14="http://schemas.microsoft.com/office/drawing/2010/main" val="0"/>
              </a:ext>
            </a:extLst>
          </a:blip>
          <a:srcRect t="9358" b="35990"/>
          <a:stretch/>
        </p:blipFill>
        <p:spPr bwMode="auto">
          <a:xfrm>
            <a:off x="1618869" y="1064940"/>
            <a:ext cx="3420559" cy="404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1604852" y="2994102"/>
            <a:ext cx="3434576"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87CE5B7F-91FA-42E3-9532-D9A2C13F3EE8" descr="87CE5B7F-91FA-42E3-9532-D9A2C13F3EE8"/>
          <p:cNvPicPr>
            <a:picLocks noChangeAspect="1" noChangeArrowheads="1"/>
          </p:cNvPicPr>
          <p:nvPr/>
        </p:nvPicPr>
        <p:blipFill rotWithShape="1">
          <a:blip r:embed="rId4">
            <a:extLst>
              <a:ext uri="{28A0092B-C50C-407E-A947-70E740481C1C}">
                <a14:useLocalDpi xmlns:a14="http://schemas.microsoft.com/office/drawing/2010/main" val="0"/>
              </a:ext>
            </a:extLst>
          </a:blip>
          <a:srcRect t="9356" b="13799"/>
          <a:stretch/>
        </p:blipFill>
        <p:spPr bwMode="auto">
          <a:xfrm>
            <a:off x="6539427" y="646770"/>
            <a:ext cx="3082727" cy="512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5950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81B1E51-12F3-420A-819C-9A90EC7C59C4}"/>
              </a:ext>
            </a:extLst>
          </p:cNvPr>
          <p:cNvSpPr>
            <a:spLocks noGrp="1" noChangeArrowheads="1"/>
          </p:cNvSpPr>
          <p:nvPr>
            <p:ph type="title"/>
          </p:nvPr>
        </p:nvSpPr>
        <p:spPr>
          <a:xfrm>
            <a:off x="1143837" y="495301"/>
            <a:ext cx="9821862" cy="631825"/>
          </a:xfrm>
        </p:spPr>
        <p:txBody>
          <a:bodyPr/>
          <a:lstStyle/>
          <a:p>
            <a:pPr algn="l" eaLnBrk="1" hangingPunct="1"/>
            <a:r>
              <a:rPr lang="en-US" altLang="en-US" sz="3200" b="0" dirty="0"/>
              <a:t>What is the goal? Amenorrhea AND contraceptive efficacy</a:t>
            </a:r>
          </a:p>
        </p:txBody>
      </p:sp>
      <p:sp>
        <p:nvSpPr>
          <p:cNvPr id="24579" name="Line 4">
            <a:extLst>
              <a:ext uri="{FF2B5EF4-FFF2-40B4-BE49-F238E27FC236}">
                <a16:creationId xmlns:a16="http://schemas.microsoft.com/office/drawing/2014/main" id="{65C55CDF-07B9-41CD-A7B7-B03723FDBC10}"/>
              </a:ext>
            </a:extLst>
          </p:cNvPr>
          <p:cNvSpPr>
            <a:spLocks noChangeShapeType="1"/>
          </p:cNvSpPr>
          <p:nvPr/>
        </p:nvSpPr>
        <p:spPr bwMode="auto">
          <a:xfrm>
            <a:off x="1243013" y="1243013"/>
            <a:ext cx="9509125" cy="0"/>
          </a:xfrm>
          <a:prstGeom prst="line">
            <a:avLst/>
          </a:prstGeom>
          <a:noFill/>
          <a:ln w="38100">
            <a:solidFill>
              <a:srgbClr val="C014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5" name="Table 5">
            <a:extLst>
              <a:ext uri="{FF2B5EF4-FFF2-40B4-BE49-F238E27FC236}">
                <a16:creationId xmlns:a16="http://schemas.microsoft.com/office/drawing/2014/main" id="{BFC9AC76-8AF0-4CF4-A682-B058A202D7EA}"/>
              </a:ext>
            </a:extLst>
          </p:cNvPr>
          <p:cNvGraphicFramePr>
            <a:graphicFrameLocks noGrp="1"/>
          </p:cNvGraphicFramePr>
          <p:nvPr>
            <p:ph idx="4294967295"/>
            <p:extLst>
              <p:ext uri="{D42A27DB-BD31-4B8C-83A1-F6EECF244321}">
                <p14:modId xmlns:p14="http://schemas.microsoft.com/office/powerpoint/2010/main" val="2849308448"/>
              </p:ext>
            </p:extLst>
          </p:nvPr>
        </p:nvGraphicFramePr>
        <p:xfrm>
          <a:off x="791852" y="1358901"/>
          <a:ext cx="11115986" cy="4571724"/>
        </p:xfrm>
        <a:graphic>
          <a:graphicData uri="http://schemas.openxmlformats.org/drawingml/2006/table">
            <a:tbl>
              <a:tblPr firstRow="1" bandRow="1">
                <a:tableStyleId>{5C22544A-7EE6-4342-B048-85BDC9FD1C3A}</a:tableStyleId>
              </a:tblPr>
              <a:tblGrid>
                <a:gridCol w="5225822">
                  <a:extLst>
                    <a:ext uri="{9D8B030D-6E8A-4147-A177-3AD203B41FA5}">
                      <a16:colId xmlns:a16="http://schemas.microsoft.com/office/drawing/2014/main" val="20000"/>
                    </a:ext>
                  </a:extLst>
                </a:gridCol>
                <a:gridCol w="1958255">
                  <a:extLst>
                    <a:ext uri="{9D8B030D-6E8A-4147-A177-3AD203B41FA5}">
                      <a16:colId xmlns:a16="http://schemas.microsoft.com/office/drawing/2014/main" val="20001"/>
                    </a:ext>
                  </a:extLst>
                </a:gridCol>
                <a:gridCol w="3931909">
                  <a:extLst>
                    <a:ext uri="{9D8B030D-6E8A-4147-A177-3AD203B41FA5}">
                      <a16:colId xmlns:a16="http://schemas.microsoft.com/office/drawing/2014/main" val="20002"/>
                    </a:ext>
                  </a:extLst>
                </a:gridCol>
              </a:tblGrid>
              <a:tr h="426641">
                <a:tc>
                  <a:txBody>
                    <a:bodyPr/>
                    <a:lstStyle/>
                    <a:p>
                      <a:r>
                        <a:rPr lang="en-US" sz="2200" dirty="0">
                          <a:solidFill>
                            <a:srgbClr val="000000"/>
                          </a:solidFill>
                          <a:latin typeface="Calibri" panose="020F0502020204030204" pitchFamily="34" charset="0"/>
                          <a:cs typeface="Calibri" panose="020F0502020204030204" pitchFamily="34" charset="0"/>
                        </a:rPr>
                        <a:t>Hormonal contraceptive</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dirty="0">
                          <a:solidFill>
                            <a:srgbClr val="000000"/>
                          </a:solidFill>
                          <a:latin typeface="Calibri" panose="020F0502020204030204" pitchFamily="34" charset="0"/>
                          <a:cs typeface="Calibri" panose="020F0502020204030204" pitchFamily="34" charset="0"/>
                        </a:rPr>
                        <a:t>Rate of amenorrhea at 1 year</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dirty="0">
                          <a:solidFill>
                            <a:srgbClr val="000000"/>
                          </a:solidFill>
                          <a:latin typeface="Calibri" panose="020F0502020204030204" pitchFamily="34" charset="0"/>
                          <a:cs typeface="Calibri" panose="020F0502020204030204" pitchFamily="34" charset="0"/>
                        </a:rPr>
                        <a:t>Comments</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66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latin typeface="Calibri" panose="020F0502020204030204" pitchFamily="34" charset="0"/>
                          <a:cs typeface="Calibri" panose="020F0502020204030204" pitchFamily="34" charset="0"/>
                        </a:rPr>
                        <a:t>Continuous </a:t>
                      </a:r>
                      <a:r>
                        <a:rPr lang="en-US" sz="2200" dirty="0" err="1">
                          <a:solidFill>
                            <a:srgbClr val="000000"/>
                          </a:solidFill>
                          <a:latin typeface="Calibri" panose="020F0502020204030204" pitchFamily="34" charset="0"/>
                          <a:cs typeface="Calibri" panose="020F0502020204030204" pitchFamily="34" charset="0"/>
                        </a:rPr>
                        <a:t>Norethindrone</a:t>
                      </a:r>
                      <a:r>
                        <a:rPr lang="en-US" sz="2200" baseline="0" dirty="0">
                          <a:solidFill>
                            <a:srgbClr val="000000"/>
                          </a:solidFill>
                          <a:latin typeface="Calibri" panose="020F0502020204030204" pitchFamily="34" charset="0"/>
                          <a:cs typeface="Calibri" panose="020F0502020204030204" pitchFamily="34" charset="0"/>
                        </a:rPr>
                        <a:t> Acetate (2.5-5 mg daily)</a:t>
                      </a:r>
                      <a:r>
                        <a:rPr lang="en-US" sz="2200" baseline="30000" dirty="0">
                          <a:solidFill>
                            <a:srgbClr val="000000"/>
                          </a:solidFill>
                          <a:latin typeface="Calibri" panose="020F0502020204030204" pitchFamily="34" charset="0"/>
                          <a:cs typeface="Calibri" panose="020F0502020204030204" pitchFamily="34" charset="0"/>
                        </a:rPr>
                        <a:t>1</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dirty="0">
                          <a:solidFill>
                            <a:srgbClr val="000000"/>
                          </a:solidFill>
                          <a:latin typeface="Calibri" panose="020F0502020204030204" pitchFamily="34" charset="0"/>
                          <a:cs typeface="Calibri" panose="020F0502020204030204" pitchFamily="34" charset="0"/>
                        </a:rPr>
                        <a:t>94%</a:t>
                      </a:r>
                      <a:endParaRPr lang="en-US" sz="2200" baseline="30000" dirty="0">
                        <a:solidFill>
                          <a:srgbClr val="000000"/>
                        </a:solidFill>
                        <a:latin typeface="Calibri" panose="020F0502020204030204" pitchFamily="34" charset="0"/>
                        <a:cs typeface="Calibri" panose="020F0502020204030204" pitchFamily="34" charset="0"/>
                      </a:endParaRP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baseline="0" dirty="0">
                          <a:solidFill>
                            <a:srgbClr val="000000"/>
                          </a:solidFill>
                          <a:latin typeface="Calibri" panose="020F0502020204030204" pitchFamily="34" charset="0"/>
                          <a:cs typeface="Calibri" panose="020F0502020204030204" pitchFamily="34" charset="0"/>
                        </a:rPr>
                        <a:t>Side effects: bloating, appetite</a:t>
                      </a:r>
                    </a:p>
                    <a:p>
                      <a:r>
                        <a:rPr lang="en-US" sz="2200" baseline="0" dirty="0">
                          <a:solidFill>
                            <a:srgbClr val="000000"/>
                          </a:solidFill>
                          <a:latin typeface="Calibri" panose="020F0502020204030204" pitchFamily="34" charset="0"/>
                          <a:cs typeface="Calibri" panose="020F0502020204030204" pitchFamily="34" charset="0"/>
                        </a:rPr>
                        <a:t>Expensive</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6641">
                <a:tc>
                  <a:txBody>
                    <a:bodyPr/>
                    <a:lstStyle/>
                    <a:p>
                      <a:r>
                        <a:rPr lang="en-US" sz="2200" dirty="0">
                          <a:solidFill>
                            <a:srgbClr val="000000"/>
                          </a:solidFill>
                          <a:latin typeface="Calibri" panose="020F0502020204030204" pitchFamily="34" charset="0"/>
                          <a:cs typeface="Calibri" panose="020F0502020204030204" pitchFamily="34" charset="0"/>
                        </a:rPr>
                        <a:t>Continuous combined</a:t>
                      </a:r>
                      <a:r>
                        <a:rPr lang="en-US" sz="2200" baseline="0" dirty="0">
                          <a:solidFill>
                            <a:srgbClr val="000000"/>
                          </a:solidFill>
                          <a:latin typeface="Calibri" panose="020F0502020204030204" pitchFamily="34" charset="0"/>
                          <a:cs typeface="Calibri" panose="020F0502020204030204" pitchFamily="34" charset="0"/>
                        </a:rPr>
                        <a:t> hormonal contraceptive (including ring)</a:t>
                      </a:r>
                      <a:r>
                        <a:rPr lang="en-US" sz="2200" baseline="30000" dirty="0">
                          <a:solidFill>
                            <a:srgbClr val="000000"/>
                          </a:solidFill>
                          <a:latin typeface="Calibri" panose="020F0502020204030204" pitchFamily="34" charset="0"/>
                          <a:cs typeface="Calibri" panose="020F0502020204030204" pitchFamily="34" charset="0"/>
                        </a:rPr>
                        <a:t> 2</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200" baseline="0" dirty="0">
                          <a:solidFill>
                            <a:srgbClr val="000000"/>
                          </a:solidFill>
                          <a:latin typeface="Calibri" panose="020F0502020204030204" pitchFamily="34" charset="0"/>
                          <a:cs typeface="Calibri" panose="020F0502020204030204" pitchFamily="34" charset="0"/>
                        </a:rPr>
                        <a:t>80-90%</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200" baseline="0" dirty="0">
                          <a:solidFill>
                            <a:srgbClr val="000000"/>
                          </a:solidFill>
                          <a:latin typeface="Calibri" panose="020F0502020204030204" pitchFamily="34" charset="0"/>
                          <a:cs typeface="Calibri" panose="020F0502020204030204" pitchFamily="34" charset="0"/>
                        </a:rPr>
                        <a:t>Prior authorization sometimes required</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426641">
                <a:tc>
                  <a:txBody>
                    <a:bodyPr/>
                    <a:lstStyle/>
                    <a:p>
                      <a:r>
                        <a:rPr lang="en-US" sz="2200" baseline="0" dirty="0">
                          <a:solidFill>
                            <a:srgbClr val="000000"/>
                          </a:solidFill>
                          <a:latin typeface="Calibri" panose="020F0502020204030204" pitchFamily="34" charset="0"/>
                          <a:cs typeface="Calibri" panose="020F0502020204030204" pitchFamily="34" charset="0"/>
                        </a:rPr>
                        <a:t>DMPA injections</a:t>
                      </a:r>
                      <a:r>
                        <a:rPr lang="en-US" sz="2200" baseline="30000" dirty="0">
                          <a:solidFill>
                            <a:srgbClr val="000000"/>
                          </a:solidFill>
                          <a:latin typeface="Calibri" panose="020F0502020204030204" pitchFamily="34" charset="0"/>
                          <a:cs typeface="Calibri" panose="020F0502020204030204" pitchFamily="34" charset="0"/>
                        </a:rPr>
                        <a:t>3</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200" baseline="0" dirty="0">
                          <a:solidFill>
                            <a:srgbClr val="000000"/>
                          </a:solidFill>
                          <a:latin typeface="Calibri" panose="020F0502020204030204" pitchFamily="34" charset="0"/>
                          <a:cs typeface="Calibri" panose="020F0502020204030204" pitchFamily="34" charset="0"/>
                        </a:rPr>
                        <a:t>70-75% (</a:t>
                      </a:r>
                      <a:r>
                        <a:rPr lang="en-US" sz="2200" baseline="0" dirty="0" err="1">
                          <a:solidFill>
                            <a:srgbClr val="000000"/>
                          </a:solidFill>
                          <a:latin typeface="Calibri" panose="020F0502020204030204" pitchFamily="34" charset="0"/>
                          <a:cs typeface="Calibri" panose="020F0502020204030204" pitchFamily="34" charset="0"/>
                        </a:rPr>
                        <a:t>incr</a:t>
                      </a:r>
                      <a:r>
                        <a:rPr lang="en-US" sz="2200" baseline="0" dirty="0">
                          <a:solidFill>
                            <a:srgbClr val="000000"/>
                          </a:solidFill>
                          <a:latin typeface="Calibri" panose="020F0502020204030204" pitchFamily="34" charset="0"/>
                          <a:cs typeface="Calibri" panose="020F0502020204030204" pitchFamily="34" charset="0"/>
                        </a:rPr>
                        <a:t> with time)</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200" baseline="0" dirty="0">
                          <a:solidFill>
                            <a:srgbClr val="000000"/>
                          </a:solidFill>
                          <a:latin typeface="Calibri" panose="020F0502020204030204" pitchFamily="34" charset="0"/>
                          <a:cs typeface="Calibri" panose="020F0502020204030204" pitchFamily="34" charset="0"/>
                        </a:rPr>
                        <a:t>Side effects: weight gain, ? Bone density</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426641">
                <a:tc>
                  <a:txBody>
                    <a:bodyPr/>
                    <a:lstStyle/>
                    <a:p>
                      <a:r>
                        <a:rPr lang="en-US" sz="2200" dirty="0" err="1">
                          <a:solidFill>
                            <a:srgbClr val="000000"/>
                          </a:solidFill>
                          <a:latin typeface="Calibri" panose="020F0502020204030204" pitchFamily="34" charset="0"/>
                          <a:cs typeface="Calibri" panose="020F0502020204030204" pitchFamily="34" charset="0"/>
                        </a:rPr>
                        <a:t>Mirena</a:t>
                      </a:r>
                      <a:r>
                        <a:rPr lang="en-US" sz="2200" dirty="0">
                          <a:solidFill>
                            <a:srgbClr val="000000"/>
                          </a:solidFill>
                          <a:latin typeface="Calibri" panose="020F0502020204030204" pitchFamily="34" charset="0"/>
                          <a:cs typeface="Calibri" panose="020F0502020204030204" pitchFamily="34" charset="0"/>
                        </a:rPr>
                        <a:t> IUD</a:t>
                      </a:r>
                      <a:r>
                        <a:rPr lang="en-US" sz="2200" baseline="30000" dirty="0">
                          <a:solidFill>
                            <a:srgbClr val="000000"/>
                          </a:solidFill>
                          <a:latin typeface="Calibri" panose="020F0502020204030204" pitchFamily="34" charset="0"/>
                          <a:cs typeface="Calibri" panose="020F0502020204030204" pitchFamily="34" charset="0"/>
                        </a:rPr>
                        <a:t>4</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200" baseline="0" dirty="0">
                          <a:solidFill>
                            <a:srgbClr val="000000"/>
                          </a:solidFill>
                          <a:latin typeface="Calibri" panose="020F0502020204030204" pitchFamily="34" charset="0"/>
                          <a:cs typeface="Calibri" panose="020F0502020204030204" pitchFamily="34" charset="0"/>
                        </a:rPr>
                        <a:t>50%</a:t>
                      </a:r>
                      <a:endParaRPr lang="en-US" sz="2200" baseline="30000" dirty="0">
                        <a:solidFill>
                          <a:srgbClr val="000000"/>
                        </a:solidFill>
                        <a:latin typeface="Calibri" panose="020F0502020204030204" pitchFamily="34" charset="0"/>
                        <a:cs typeface="Calibri" panose="020F0502020204030204" pitchFamily="34" charset="0"/>
                      </a:endParaRP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200" baseline="0" dirty="0">
                          <a:solidFill>
                            <a:srgbClr val="000000"/>
                          </a:solidFill>
                          <a:latin typeface="Calibri" panose="020F0502020204030204" pitchFamily="34" charset="0"/>
                          <a:cs typeface="Calibri" panose="020F0502020204030204" pitchFamily="34" charset="0"/>
                        </a:rPr>
                        <a:t>Other 50% greatly reduced, </a:t>
                      </a:r>
                    </a:p>
                    <a:p>
                      <a:r>
                        <a:rPr lang="en-US" sz="2200" baseline="0" dirty="0">
                          <a:solidFill>
                            <a:srgbClr val="000000"/>
                          </a:solidFill>
                          <a:latin typeface="Calibri" panose="020F0502020204030204" pitchFamily="34" charset="0"/>
                          <a:cs typeface="Calibri" panose="020F0502020204030204" pitchFamily="34" charset="0"/>
                        </a:rPr>
                        <a:t>FDA indication for HMB</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r h="426641">
                <a:tc>
                  <a:txBody>
                    <a:bodyPr/>
                    <a:lstStyle/>
                    <a:p>
                      <a:r>
                        <a:rPr lang="en-US" sz="2200" dirty="0" err="1">
                          <a:solidFill>
                            <a:srgbClr val="000000"/>
                          </a:solidFill>
                          <a:latin typeface="Calibri" panose="020F0502020204030204" pitchFamily="34" charset="0"/>
                          <a:cs typeface="Calibri" panose="020F0502020204030204" pitchFamily="34" charset="0"/>
                        </a:rPr>
                        <a:t>Etonogestrel</a:t>
                      </a:r>
                      <a:r>
                        <a:rPr lang="en-US" sz="2200" dirty="0">
                          <a:solidFill>
                            <a:srgbClr val="000000"/>
                          </a:solidFill>
                          <a:latin typeface="Calibri" panose="020F0502020204030204" pitchFamily="34" charset="0"/>
                          <a:cs typeface="Calibri" panose="020F0502020204030204" pitchFamily="34" charset="0"/>
                        </a:rPr>
                        <a:t> subdermal implant</a:t>
                      </a:r>
                      <a:r>
                        <a:rPr lang="en-US" sz="2200" baseline="30000" dirty="0">
                          <a:solidFill>
                            <a:srgbClr val="000000"/>
                          </a:solidFill>
                          <a:latin typeface="Calibri" panose="020F0502020204030204" pitchFamily="34" charset="0"/>
                          <a:cs typeface="Calibri" panose="020F0502020204030204" pitchFamily="34" charset="0"/>
                        </a:rPr>
                        <a:t>5</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dirty="0">
                          <a:solidFill>
                            <a:srgbClr val="000000"/>
                          </a:solidFill>
                          <a:latin typeface="Calibri" panose="020F0502020204030204" pitchFamily="34" charset="0"/>
                          <a:cs typeface="Calibri" panose="020F0502020204030204" pitchFamily="34" charset="0"/>
                        </a:rPr>
                        <a:t>40%</a:t>
                      </a:r>
                      <a:endParaRPr lang="en-US" sz="2200" baseline="30000" dirty="0">
                        <a:solidFill>
                          <a:srgbClr val="000000"/>
                        </a:solidFill>
                        <a:latin typeface="Calibri" panose="020F0502020204030204" pitchFamily="34" charset="0"/>
                        <a:cs typeface="Calibri" panose="020F0502020204030204" pitchFamily="34" charset="0"/>
                      </a:endParaRP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dirty="0">
                          <a:solidFill>
                            <a:srgbClr val="000000"/>
                          </a:solidFill>
                          <a:latin typeface="Calibri" panose="020F0502020204030204" pitchFamily="34" charset="0"/>
                          <a:cs typeface="Calibri" panose="020F0502020204030204" pitchFamily="34" charset="0"/>
                        </a:rPr>
                        <a:t>10% get heavier bleeding</a:t>
                      </a:r>
                    </a:p>
                  </a:txBody>
                  <a:tcPr marL="91429" marR="91429" marT="45697" marB="45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6" name="Oval 5"/>
          <p:cNvSpPr/>
          <p:nvPr/>
        </p:nvSpPr>
        <p:spPr>
          <a:xfrm>
            <a:off x="494846" y="4589759"/>
            <a:ext cx="3434576"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 name="Oval 6"/>
          <p:cNvSpPr/>
          <p:nvPr/>
        </p:nvSpPr>
        <p:spPr>
          <a:xfrm>
            <a:off x="7994013" y="4589759"/>
            <a:ext cx="3434576"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2474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E5733F-69D8-45EA-A48C-5F971123CEF0}"/>
              </a:ext>
            </a:extLst>
          </p:cNvPr>
          <p:cNvSpPr>
            <a:spLocks noGrp="1"/>
          </p:cNvSpPr>
          <p:nvPr>
            <p:ph type="body" sz="quarter" idx="11"/>
          </p:nvPr>
        </p:nvSpPr>
        <p:spPr/>
        <p:txBody>
          <a:bodyPr/>
          <a:lstStyle/>
          <a:p>
            <a:r>
              <a:rPr lang="en-US" dirty="0"/>
              <a:t>When in doubt, leave estrogen out.</a:t>
            </a:r>
          </a:p>
          <a:p>
            <a:endParaRPr lang="en-US" dirty="0"/>
          </a:p>
          <a:p>
            <a:r>
              <a:rPr lang="en-US" dirty="0"/>
              <a:t>Think outside the box: the best choice is often an IUD.</a:t>
            </a:r>
          </a:p>
        </p:txBody>
      </p:sp>
      <p:sp>
        <p:nvSpPr>
          <p:cNvPr id="3" name="Title 2">
            <a:extLst>
              <a:ext uri="{FF2B5EF4-FFF2-40B4-BE49-F238E27FC236}">
                <a16:creationId xmlns:a16="http://schemas.microsoft.com/office/drawing/2014/main" id="{6554D459-712B-46CC-A72C-0B773527AA5E}"/>
              </a:ext>
            </a:extLst>
          </p:cNvPr>
          <p:cNvSpPr>
            <a:spLocks noGrp="1"/>
          </p:cNvSpPr>
          <p:nvPr>
            <p:ph type="title"/>
          </p:nvPr>
        </p:nvSpPr>
        <p:spPr/>
        <p:txBody>
          <a:bodyPr/>
          <a:lstStyle/>
          <a:p>
            <a:r>
              <a:rPr lang="en-US" dirty="0"/>
              <a:t>Spoiler alert</a:t>
            </a:r>
          </a:p>
        </p:txBody>
      </p:sp>
    </p:spTree>
    <p:extLst>
      <p:ext uri="{BB962C8B-B14F-4D97-AF65-F5344CB8AC3E}">
        <p14:creationId xmlns:p14="http://schemas.microsoft.com/office/powerpoint/2010/main" val="21172806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First menses: comes into ER with bleeding lasting 2 weeks, Hgb of 8</a:t>
            </a:r>
          </a:p>
          <a:p>
            <a:endParaRPr lang="en-US" dirty="0"/>
          </a:p>
          <a:p>
            <a:r>
              <a:rPr lang="en-US" dirty="0"/>
              <a:t>Syncope at school</a:t>
            </a:r>
          </a:p>
          <a:p>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Case #2: 12 year old with Von Willebrand’s disease</a:t>
            </a:r>
          </a:p>
        </p:txBody>
      </p:sp>
    </p:spTree>
    <p:extLst>
      <p:ext uri="{BB962C8B-B14F-4D97-AF65-F5344CB8AC3E}">
        <p14:creationId xmlns:p14="http://schemas.microsoft.com/office/powerpoint/2010/main" val="1036683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CF3EB-DB12-4D83-8BB0-0F60B1AFFC51}"/>
              </a:ext>
            </a:extLst>
          </p:cNvPr>
          <p:cNvSpPr>
            <a:spLocks noGrp="1"/>
          </p:cNvSpPr>
          <p:nvPr>
            <p:ph type="title"/>
          </p:nvPr>
        </p:nvSpPr>
        <p:spPr>
          <a:xfrm>
            <a:off x="609600" y="981268"/>
            <a:ext cx="10700848" cy="1143000"/>
          </a:xfrm>
        </p:spPr>
        <p:txBody>
          <a:bodyPr/>
          <a:lstStyle/>
          <a:p>
            <a:r>
              <a:rPr lang="en-US" dirty="0"/>
              <a:t>Abnormal uterine bleeding</a:t>
            </a:r>
          </a:p>
        </p:txBody>
      </p:sp>
      <p:sp>
        <p:nvSpPr>
          <p:cNvPr id="3" name="Content Placeholder 2">
            <a:extLst>
              <a:ext uri="{FF2B5EF4-FFF2-40B4-BE49-F238E27FC236}">
                <a16:creationId xmlns:a16="http://schemas.microsoft.com/office/drawing/2014/main" id="{5FBEBE6A-B885-4304-92D0-262F19F9A0A4}"/>
              </a:ext>
            </a:extLst>
          </p:cNvPr>
          <p:cNvSpPr>
            <a:spLocks noGrp="1"/>
          </p:cNvSpPr>
          <p:nvPr>
            <p:ph sz="half" idx="1"/>
          </p:nvPr>
        </p:nvSpPr>
        <p:spPr/>
        <p:txBody>
          <a:bodyPr>
            <a:normAutofit fontScale="92500" lnSpcReduction="10000"/>
          </a:bodyPr>
          <a:lstStyle/>
          <a:p>
            <a:r>
              <a:rPr lang="en-US" b="0" dirty="0">
                <a:solidFill>
                  <a:srgbClr val="232D48"/>
                </a:solidFill>
              </a:rPr>
              <a:t>2013 ACOG Acute AUB guidelines:</a:t>
            </a:r>
          </a:p>
          <a:p>
            <a:endParaRPr lang="en-US" dirty="0">
              <a:solidFill>
                <a:srgbClr val="232D48"/>
              </a:solidFill>
            </a:endParaRPr>
          </a:p>
          <a:p>
            <a:pPr marL="457200" indent="-457200">
              <a:buFont typeface="Arial" panose="020B0604020202020204" pitchFamily="34" charset="0"/>
              <a:buChar char="•"/>
            </a:pPr>
            <a:r>
              <a:rPr lang="en-US" b="0" dirty="0">
                <a:solidFill>
                  <a:srgbClr val="232D48"/>
                </a:solidFill>
              </a:rPr>
              <a:t>IV estrogen</a:t>
            </a:r>
          </a:p>
          <a:p>
            <a:pPr marL="457200" indent="-457200">
              <a:buFont typeface="Arial" panose="020B0604020202020204" pitchFamily="34" charset="0"/>
              <a:buChar char="•"/>
            </a:pPr>
            <a:r>
              <a:rPr lang="en-US" b="0" dirty="0">
                <a:solidFill>
                  <a:srgbClr val="232D48"/>
                </a:solidFill>
              </a:rPr>
              <a:t>Monophasic OCP q8 x 7 days</a:t>
            </a:r>
          </a:p>
          <a:p>
            <a:pPr marL="457200" indent="-457200">
              <a:buFont typeface="Arial" panose="020B0604020202020204" pitchFamily="34" charset="0"/>
              <a:buChar char="•"/>
            </a:pPr>
            <a:r>
              <a:rPr lang="en-US" b="0" dirty="0">
                <a:solidFill>
                  <a:srgbClr val="232D48"/>
                </a:solidFill>
              </a:rPr>
              <a:t>Oral MPA 20 mg q8 x 7 days</a:t>
            </a:r>
          </a:p>
          <a:p>
            <a:pPr marL="457200" indent="-457200">
              <a:buFont typeface="Arial" panose="020B0604020202020204" pitchFamily="34" charset="0"/>
              <a:buChar char="•"/>
            </a:pPr>
            <a:r>
              <a:rPr lang="en-US" b="0" dirty="0">
                <a:solidFill>
                  <a:srgbClr val="232D48"/>
                </a:solidFill>
              </a:rPr>
              <a:t>TXA</a:t>
            </a:r>
          </a:p>
          <a:p>
            <a:pPr marL="457200" indent="-457200">
              <a:buFont typeface="Arial" panose="020B0604020202020204" pitchFamily="34" charset="0"/>
              <a:buChar char="•"/>
            </a:pPr>
            <a:endParaRPr lang="en-US" b="0" dirty="0">
              <a:solidFill>
                <a:srgbClr val="232D48"/>
              </a:solidFill>
            </a:endParaRPr>
          </a:p>
          <a:p>
            <a:pPr marL="457200" indent="-457200">
              <a:buFont typeface="Arial" panose="020B0604020202020204" pitchFamily="34" charset="0"/>
              <a:buChar char="•"/>
            </a:pPr>
            <a:r>
              <a:rPr lang="en-US" b="0" dirty="0">
                <a:solidFill>
                  <a:srgbClr val="232D48"/>
                </a:solidFill>
              </a:rPr>
              <a:t>SG: For pragmatic reasons, taper to OCP or NETA reasonable</a:t>
            </a:r>
          </a:p>
        </p:txBody>
      </p:sp>
      <p:pic>
        <p:nvPicPr>
          <p:cNvPr id="5" name="Picture 2">
            <a:extLst>
              <a:ext uri="{FF2B5EF4-FFF2-40B4-BE49-F238E27FC236}">
                <a16:creationId xmlns:a16="http://schemas.microsoft.com/office/drawing/2014/main" id="{88FC6277-33D2-40C2-B22A-1BB76F8549E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200407" y="206478"/>
            <a:ext cx="2735212" cy="591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481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1F9539-2C93-4E61-9161-DEB4D225320F}"/>
              </a:ext>
            </a:extLst>
          </p:cNvPr>
          <p:cNvSpPr>
            <a:spLocks noGrp="1"/>
          </p:cNvSpPr>
          <p:nvPr>
            <p:ph type="body" sz="quarter" idx="11"/>
          </p:nvPr>
        </p:nvSpPr>
        <p:spPr/>
        <p:txBody>
          <a:bodyPr/>
          <a:lstStyle/>
          <a:p>
            <a:r>
              <a:rPr lang="en-US" dirty="0"/>
              <a:t>16 year old whose mother has a history of DVT with birth control pill use</a:t>
            </a:r>
          </a:p>
          <a:p>
            <a:endParaRPr lang="en-US" dirty="0"/>
          </a:p>
          <a:p>
            <a:r>
              <a:rPr lang="en-US" dirty="0"/>
              <a:t>Wants to have “a regular period, like my friends”</a:t>
            </a:r>
          </a:p>
        </p:txBody>
      </p:sp>
      <p:sp>
        <p:nvSpPr>
          <p:cNvPr id="3" name="Title 2">
            <a:extLst>
              <a:ext uri="{FF2B5EF4-FFF2-40B4-BE49-F238E27FC236}">
                <a16:creationId xmlns:a16="http://schemas.microsoft.com/office/drawing/2014/main" id="{450BF4CC-7679-4799-917E-542F0275AB5B}"/>
              </a:ext>
            </a:extLst>
          </p:cNvPr>
          <p:cNvSpPr>
            <a:spLocks noGrp="1"/>
          </p:cNvSpPr>
          <p:nvPr>
            <p:ph type="title"/>
          </p:nvPr>
        </p:nvSpPr>
        <p:spPr/>
        <p:txBody>
          <a:bodyPr/>
          <a:lstStyle/>
          <a:p>
            <a:r>
              <a:rPr lang="en-US" dirty="0"/>
              <a:t>Case #3</a:t>
            </a:r>
          </a:p>
        </p:txBody>
      </p:sp>
    </p:spTree>
    <p:extLst>
      <p:ext uri="{BB962C8B-B14F-4D97-AF65-F5344CB8AC3E}">
        <p14:creationId xmlns:p14="http://schemas.microsoft.com/office/powerpoint/2010/main" val="1042207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7B74A0-D23F-4338-A140-A780DF171BD2}"/>
              </a:ext>
            </a:extLst>
          </p:cNvPr>
          <p:cNvSpPr>
            <a:spLocks noGrp="1"/>
          </p:cNvSpPr>
          <p:nvPr>
            <p:ph type="body" sz="quarter" idx="11"/>
          </p:nvPr>
        </p:nvSpPr>
        <p:spPr/>
        <p:txBody>
          <a:bodyPr/>
          <a:lstStyle/>
          <a:p>
            <a:pPr>
              <a:lnSpc>
                <a:spcPct val="100000"/>
              </a:lnSpc>
            </a:pPr>
            <a:r>
              <a:rPr lang="en-US" dirty="0"/>
              <a:t>Don’t have to perform tests</a:t>
            </a:r>
          </a:p>
          <a:p>
            <a:pPr>
              <a:lnSpc>
                <a:spcPct val="100000"/>
              </a:lnSpc>
            </a:pPr>
            <a:r>
              <a:rPr lang="en-US" dirty="0"/>
              <a:t>Choose a progestin-only method</a:t>
            </a:r>
          </a:p>
          <a:p>
            <a:pPr>
              <a:lnSpc>
                <a:spcPct val="100000"/>
              </a:lnSpc>
            </a:pPr>
            <a:r>
              <a:rPr lang="en-US" dirty="0"/>
              <a:t>For a </a:t>
            </a:r>
            <a:r>
              <a:rPr lang="en-US" u="sng" dirty="0"/>
              <a:t>regular</a:t>
            </a:r>
            <a:r>
              <a:rPr lang="en-US" dirty="0"/>
              <a:t> period, consider DRSP only 24/4 or a hormone free or low dose LNG IUD</a:t>
            </a:r>
          </a:p>
        </p:txBody>
      </p:sp>
      <p:sp>
        <p:nvSpPr>
          <p:cNvPr id="3" name="Title 2">
            <a:extLst>
              <a:ext uri="{FF2B5EF4-FFF2-40B4-BE49-F238E27FC236}">
                <a16:creationId xmlns:a16="http://schemas.microsoft.com/office/drawing/2014/main" id="{3BD72A25-B95C-4190-B0D0-0B41C406F51E}"/>
              </a:ext>
            </a:extLst>
          </p:cNvPr>
          <p:cNvSpPr>
            <a:spLocks noGrp="1"/>
          </p:cNvSpPr>
          <p:nvPr>
            <p:ph type="title"/>
          </p:nvPr>
        </p:nvSpPr>
        <p:spPr/>
        <p:txBody>
          <a:bodyPr/>
          <a:lstStyle/>
          <a:p>
            <a:r>
              <a:rPr lang="en-US" dirty="0"/>
              <a:t>Avoiding thrombosis risk</a:t>
            </a:r>
          </a:p>
        </p:txBody>
      </p:sp>
    </p:spTree>
    <p:extLst>
      <p:ext uri="{BB962C8B-B14F-4D97-AF65-F5344CB8AC3E}">
        <p14:creationId xmlns:p14="http://schemas.microsoft.com/office/powerpoint/2010/main" val="40289839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25623" y="2124268"/>
            <a:ext cx="10828917" cy="3146425"/>
          </a:xfrm>
        </p:spPr>
        <p:txBody>
          <a:bodyPr/>
          <a:lstStyle/>
          <a:p>
            <a:pPr marL="342900" indent="-342900">
              <a:lnSpc>
                <a:spcPct val="100000"/>
              </a:lnSpc>
              <a:spcBef>
                <a:spcPts val="1200"/>
              </a:spcBef>
              <a:buFont typeface="Arial" panose="020B0604020202020204" pitchFamily="34" charset="0"/>
              <a:buChar char="•"/>
            </a:pPr>
            <a:r>
              <a:rPr lang="en-US" dirty="0"/>
              <a:t>Many options exist for hormonal management of menses.</a:t>
            </a:r>
          </a:p>
          <a:p>
            <a:pPr marL="342900" indent="-342900">
              <a:lnSpc>
                <a:spcPct val="100000"/>
              </a:lnSpc>
              <a:spcBef>
                <a:spcPts val="1200"/>
              </a:spcBef>
              <a:buFont typeface="Arial" panose="020B0604020202020204" pitchFamily="34" charset="0"/>
              <a:buChar char="•"/>
            </a:pPr>
            <a:r>
              <a:rPr lang="en-US" dirty="0"/>
              <a:t>When in doubt, leave estrogen out!</a:t>
            </a:r>
          </a:p>
          <a:p>
            <a:pPr marL="342900" indent="-342900">
              <a:lnSpc>
                <a:spcPct val="100000"/>
              </a:lnSpc>
              <a:spcBef>
                <a:spcPts val="1200"/>
              </a:spcBef>
              <a:buFont typeface="Arial" panose="020B0604020202020204" pitchFamily="34" charset="0"/>
              <a:buChar char="•"/>
            </a:pPr>
            <a:r>
              <a:rPr lang="en-US" dirty="0"/>
              <a:t>Think outside the box: the best option is often an IUD. Consider sedation.</a:t>
            </a:r>
          </a:p>
          <a:p>
            <a:pPr marL="342900" indent="-342900">
              <a:lnSpc>
                <a:spcPct val="100000"/>
              </a:lnSpc>
              <a:spcBef>
                <a:spcPts val="1200"/>
              </a:spcBef>
              <a:buFont typeface="Arial" panose="020B0604020202020204" pitchFamily="34" charset="0"/>
              <a:buChar char="•"/>
            </a:pPr>
            <a:r>
              <a:rPr lang="en-US" dirty="0"/>
              <a:t>If you need consultation, seek out adolescent medicine or gynecology.</a:t>
            </a:r>
          </a:p>
          <a:p>
            <a:pPr marL="342900" indent="-342900">
              <a:spcBef>
                <a:spcPts val="1200"/>
              </a:spcBef>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a:t>Summary	</a:t>
            </a:r>
          </a:p>
        </p:txBody>
      </p:sp>
    </p:spTree>
    <p:extLst>
      <p:ext uri="{BB962C8B-B14F-4D97-AF65-F5344CB8AC3E}">
        <p14:creationId xmlns:p14="http://schemas.microsoft.com/office/powerpoint/2010/main" val="3830927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23826-EAB1-4C7A-A1CF-63E3328CAC91}"/>
              </a:ext>
            </a:extLst>
          </p:cNvPr>
          <p:cNvSpPr>
            <a:spLocks noGrp="1"/>
          </p:cNvSpPr>
          <p:nvPr>
            <p:ph type="title"/>
          </p:nvPr>
        </p:nvSpPr>
        <p:spPr/>
        <p:txBody>
          <a:bodyPr/>
          <a:lstStyle/>
          <a:p>
            <a:r>
              <a:rPr lang="en-US" dirty="0"/>
              <a:t>***Excellent reference from FWGBD***</a:t>
            </a:r>
          </a:p>
        </p:txBody>
      </p:sp>
      <p:sp>
        <p:nvSpPr>
          <p:cNvPr id="3" name="Text Placeholder 2">
            <a:extLst>
              <a:ext uri="{FF2B5EF4-FFF2-40B4-BE49-F238E27FC236}">
                <a16:creationId xmlns:a16="http://schemas.microsoft.com/office/drawing/2014/main" id="{4DECA1FB-9195-4DF3-8B20-EA3BF2A349E1}"/>
              </a:ext>
            </a:extLst>
          </p:cNvPr>
          <p:cNvSpPr>
            <a:spLocks noGrp="1"/>
          </p:cNvSpPr>
          <p:nvPr>
            <p:ph type="body" sz="quarter" idx="11"/>
          </p:nvPr>
        </p:nvSpPr>
        <p:spPr/>
        <p:txBody>
          <a:bodyPr/>
          <a:lstStyle/>
          <a:p>
            <a:pPr>
              <a:lnSpc>
                <a:spcPct val="100000"/>
              </a:lnSpc>
            </a:pPr>
            <a:r>
              <a:rPr lang="en-US" sz="2000" b="0" i="0" dirty="0">
                <a:solidFill>
                  <a:srgbClr val="212121"/>
                </a:solidFill>
                <a:effectLst/>
              </a:rPr>
              <a:t>Baldwin MK, Samuelson </a:t>
            </a:r>
            <a:r>
              <a:rPr lang="en-US" sz="2000" b="0" i="0" dirty="0" err="1">
                <a:solidFill>
                  <a:srgbClr val="212121"/>
                </a:solidFill>
                <a:effectLst/>
              </a:rPr>
              <a:t>Bannow</a:t>
            </a:r>
            <a:r>
              <a:rPr lang="en-US" sz="2000" b="0" i="0" dirty="0">
                <a:solidFill>
                  <a:srgbClr val="212121"/>
                </a:solidFill>
                <a:effectLst/>
              </a:rPr>
              <a:t> B, Rosovsky RP, </a:t>
            </a:r>
            <a:r>
              <a:rPr lang="en-US" sz="2000" b="0" i="0" dirty="0" err="1">
                <a:solidFill>
                  <a:srgbClr val="212121"/>
                </a:solidFill>
                <a:effectLst/>
              </a:rPr>
              <a:t>Sokkary</a:t>
            </a:r>
            <a:r>
              <a:rPr lang="en-US" sz="2000" b="0" i="0" dirty="0">
                <a:solidFill>
                  <a:srgbClr val="212121"/>
                </a:solidFill>
                <a:effectLst/>
              </a:rPr>
              <a:t> N, Srivaths LV. Hormonal therapies in females with blood disorders: thrombophilia, thrombosis, hemoglobinopathies, and anemias. Res </a:t>
            </a:r>
            <a:r>
              <a:rPr lang="en-US" sz="2000" b="0" i="0" dirty="0" err="1">
                <a:solidFill>
                  <a:srgbClr val="212121"/>
                </a:solidFill>
                <a:effectLst/>
              </a:rPr>
              <a:t>Pract</a:t>
            </a:r>
            <a:r>
              <a:rPr lang="en-US" sz="2000" b="0" i="0" dirty="0">
                <a:solidFill>
                  <a:srgbClr val="212121"/>
                </a:solidFill>
                <a:effectLst/>
              </a:rPr>
              <a:t> </a:t>
            </a:r>
            <a:r>
              <a:rPr lang="en-US" sz="2000" b="0" i="0" dirty="0" err="1">
                <a:solidFill>
                  <a:srgbClr val="212121"/>
                </a:solidFill>
                <a:effectLst/>
              </a:rPr>
              <a:t>Thromb</a:t>
            </a:r>
            <a:r>
              <a:rPr lang="en-US" sz="2000" b="0" i="0" dirty="0">
                <a:solidFill>
                  <a:srgbClr val="212121"/>
                </a:solidFill>
                <a:effectLst/>
              </a:rPr>
              <a:t> </a:t>
            </a:r>
            <a:r>
              <a:rPr lang="en-US" sz="2000" b="0" i="0" dirty="0" err="1">
                <a:solidFill>
                  <a:srgbClr val="212121"/>
                </a:solidFill>
                <a:effectLst/>
              </a:rPr>
              <a:t>Haemost</a:t>
            </a:r>
            <a:r>
              <a:rPr lang="en-US" sz="2000" b="0" i="0" dirty="0">
                <a:solidFill>
                  <a:srgbClr val="212121"/>
                </a:solidFill>
                <a:effectLst/>
              </a:rPr>
              <a:t>. 2023 Apr 24;7(4):100161. </a:t>
            </a:r>
            <a:r>
              <a:rPr lang="en-US" sz="2000" b="0" i="0" dirty="0" err="1">
                <a:solidFill>
                  <a:srgbClr val="212121"/>
                </a:solidFill>
                <a:effectLst/>
              </a:rPr>
              <a:t>doi</a:t>
            </a:r>
            <a:r>
              <a:rPr lang="en-US" sz="2000" b="0" i="0" dirty="0">
                <a:solidFill>
                  <a:srgbClr val="212121"/>
                </a:solidFill>
                <a:effectLst/>
              </a:rPr>
              <a:t>: 10.1016/j.rpth.2023.100161.</a:t>
            </a:r>
            <a:endParaRPr lang="en-US" sz="2000" dirty="0"/>
          </a:p>
        </p:txBody>
      </p:sp>
    </p:spTree>
    <p:extLst>
      <p:ext uri="{BB962C8B-B14F-4D97-AF65-F5344CB8AC3E}">
        <p14:creationId xmlns:p14="http://schemas.microsoft.com/office/powerpoint/2010/main" val="17496060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25CC1719-072C-49AA-9C6D-4F53FC879884" descr="25CC1719-072C-49AA-9C6D-4F53FC8798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6400" y="984739"/>
            <a:ext cx="6020954" cy="440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rot="5400000">
            <a:off x="12021228" y="2910323"/>
            <a:ext cx="5200221" cy="4020579"/>
          </a:xfrm>
        </p:spPr>
        <p:txBody>
          <a:bodyPr/>
          <a:lstStyle/>
          <a:p>
            <a:endParaRPr lang="en-US" dirty="0"/>
          </a:p>
        </p:txBody>
      </p:sp>
      <p:sp>
        <p:nvSpPr>
          <p:cNvPr id="2" name="TextBox 1">
            <a:extLst>
              <a:ext uri="{FF2B5EF4-FFF2-40B4-BE49-F238E27FC236}">
                <a16:creationId xmlns:a16="http://schemas.microsoft.com/office/drawing/2014/main" id="{8C12E860-8B87-429E-BE5D-7A5E2275F66B}"/>
              </a:ext>
            </a:extLst>
          </p:cNvPr>
          <p:cNvSpPr txBox="1"/>
          <p:nvPr/>
        </p:nvSpPr>
        <p:spPr>
          <a:xfrm>
            <a:off x="6268065" y="2875935"/>
            <a:ext cx="5574924" cy="584775"/>
          </a:xfrm>
          <a:prstGeom prst="rect">
            <a:avLst/>
          </a:prstGeom>
          <a:noFill/>
        </p:spPr>
        <p:txBody>
          <a:bodyPr wrap="none" rtlCol="0">
            <a:spAutoFit/>
          </a:bodyPr>
          <a:lstStyle/>
          <a:p>
            <a:r>
              <a:rPr lang="en-US" sz="3200" dirty="0">
                <a:solidFill>
                  <a:srgbClr val="232D48"/>
                </a:solidFill>
              </a:rPr>
              <a:t>Questions? smh5g@virginia.edu</a:t>
            </a:r>
          </a:p>
        </p:txBody>
      </p:sp>
    </p:spTree>
    <p:extLst>
      <p:ext uri="{BB962C8B-B14F-4D97-AF65-F5344CB8AC3E}">
        <p14:creationId xmlns:p14="http://schemas.microsoft.com/office/powerpoint/2010/main" val="28419327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3"/>
          <p:cNvSpPr>
            <a:spLocks noGrp="1" noChangeArrowheads="1"/>
          </p:cNvSpPr>
          <p:nvPr>
            <p:ph type="body" sz="quarter" idx="11"/>
          </p:nvPr>
        </p:nvSpPr>
        <p:spPr>
          <a:xfrm>
            <a:off x="950808" y="2047395"/>
            <a:ext cx="10703732" cy="3146425"/>
          </a:xfrm>
          <a:prstGeom prst="rect">
            <a:avLst/>
          </a:prstGeom>
        </p:spPr>
        <p:txBody>
          <a:bodyPr/>
          <a:lstStyle/>
          <a:p>
            <a:pPr>
              <a:lnSpc>
                <a:spcPct val="100000"/>
              </a:lnSpc>
            </a:pPr>
            <a:r>
              <a:rPr lang="en-US" sz="2000" dirty="0"/>
              <a:t>ACOG Practice Bulletin. Use of hormonal contraception in women with co-existing medical conditions. </a:t>
            </a:r>
            <a:r>
              <a:rPr lang="en-US" sz="2000" dirty="0" err="1"/>
              <a:t>Obstet</a:t>
            </a:r>
            <a:r>
              <a:rPr lang="en-US" sz="2000" dirty="0"/>
              <a:t> Gyn 2006;107:1453-1472</a:t>
            </a:r>
          </a:p>
          <a:p>
            <a:pPr>
              <a:lnSpc>
                <a:spcPct val="100000"/>
              </a:lnSpc>
            </a:pPr>
            <a:r>
              <a:rPr lang="en-US" sz="2000" dirty="0"/>
              <a:t>Adams A, Smith A. Risk perception and communication: recent developments and implications for </a:t>
            </a:r>
            <a:r>
              <a:rPr lang="en-US" sz="2000" dirty="0" err="1"/>
              <a:t>anaesthesia</a:t>
            </a:r>
            <a:r>
              <a:rPr lang="en-US" sz="2000" dirty="0"/>
              <a:t>. </a:t>
            </a:r>
            <a:r>
              <a:rPr lang="en-US" sz="2000" i="1" dirty="0" err="1"/>
              <a:t>Anaesthesia</a:t>
            </a:r>
            <a:r>
              <a:rPr lang="en-US" sz="2000" i="1" dirty="0"/>
              <a:t> </a:t>
            </a:r>
            <a:r>
              <a:rPr lang="en-US" sz="2000" dirty="0"/>
              <a:t>2001;56:745-55</a:t>
            </a:r>
          </a:p>
          <a:p>
            <a:pPr>
              <a:lnSpc>
                <a:spcPct val="100000"/>
              </a:lnSpc>
            </a:pPr>
            <a:r>
              <a:rPr lang="en-US" sz="2000" dirty="0"/>
              <a:t>Adolescents and Long-acting reversible contraception: implants and intrauterine devices. Committee Opinion No.539. American College of Obstetricians and Gynecologists. </a:t>
            </a:r>
            <a:r>
              <a:rPr lang="en-US" sz="2000" dirty="0" err="1"/>
              <a:t>Obstet</a:t>
            </a:r>
            <a:r>
              <a:rPr lang="en-US" sz="2000" dirty="0"/>
              <a:t> </a:t>
            </a:r>
            <a:r>
              <a:rPr lang="en-US" sz="2000" dirty="0" err="1"/>
              <a:t>Gynecol</a:t>
            </a:r>
            <a:r>
              <a:rPr lang="en-US" sz="2000" dirty="0"/>
              <a:t> 2012:120;983-8.</a:t>
            </a:r>
          </a:p>
          <a:p>
            <a:pPr>
              <a:lnSpc>
                <a:spcPct val="100000"/>
              </a:lnSpc>
            </a:pPr>
            <a:r>
              <a:rPr lang="en-US" sz="2000" dirty="0" err="1"/>
              <a:t>Calman</a:t>
            </a:r>
            <a:r>
              <a:rPr lang="en-US" sz="2000" dirty="0"/>
              <a:t> K, Royston G. Risk language and dialects. </a:t>
            </a:r>
            <a:r>
              <a:rPr lang="en-US" sz="2000" i="1" dirty="0"/>
              <a:t>BMJ</a:t>
            </a:r>
            <a:r>
              <a:rPr lang="en-US" sz="2000" dirty="0"/>
              <a:t> 1997;315:939-42. </a:t>
            </a:r>
          </a:p>
          <a:p>
            <a:pPr>
              <a:lnSpc>
                <a:spcPct val="100000"/>
              </a:lnSpc>
            </a:pPr>
            <a:r>
              <a:rPr lang="en-US" sz="2000" dirty="0"/>
              <a:t>Contraception and Adolescents. Committee on Adolescence. Pediatrics Sep 2014, peds.2014-2299	www.pediatrics.org/cgi/doi/10.1542/peds.2014-2299 </a:t>
            </a:r>
          </a:p>
          <a:p>
            <a:endParaRPr lang="en-US" sz="2000" dirty="0"/>
          </a:p>
        </p:txBody>
      </p:sp>
      <p:sp>
        <p:nvSpPr>
          <p:cNvPr id="64514" name="Rectangle 2"/>
          <p:cNvSpPr>
            <a:spLocks noGrp="1" noChangeArrowheads="1"/>
          </p:cNvSpPr>
          <p:nvPr>
            <p:ph type="title"/>
          </p:nvPr>
        </p:nvSpPr>
        <p:spPr/>
        <p:txBody>
          <a:bodyPr/>
          <a:lstStyle/>
          <a:p>
            <a:pPr>
              <a:defRPr/>
            </a:pPr>
            <a:r>
              <a:rPr lang="en-US" dirty="0">
                <a:ea typeface="+mj-ea"/>
                <a:cs typeface="+mj-cs"/>
              </a:rPr>
              <a:t>References</a:t>
            </a:r>
          </a:p>
        </p:txBody>
      </p:sp>
    </p:spTree>
    <p:extLst>
      <p:ext uri="{BB962C8B-B14F-4D97-AF65-F5344CB8AC3E}">
        <p14:creationId xmlns:p14="http://schemas.microsoft.com/office/powerpoint/2010/main" val="30714942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89FB24-07F3-4A40-B631-CE4D8B4CB670}"/>
              </a:ext>
            </a:extLst>
          </p:cNvPr>
          <p:cNvSpPr>
            <a:spLocks noGrp="1"/>
          </p:cNvSpPr>
          <p:nvPr>
            <p:ph type="body" sz="quarter" idx="11"/>
          </p:nvPr>
        </p:nvSpPr>
        <p:spPr>
          <a:xfrm>
            <a:off x="947924" y="2019114"/>
            <a:ext cx="10703732" cy="3146425"/>
          </a:xfrm>
        </p:spPr>
        <p:txBody>
          <a:bodyPr/>
          <a:lstStyle/>
          <a:p>
            <a:pPr>
              <a:lnSpc>
                <a:spcPct val="100000"/>
              </a:lnSpc>
              <a:spcBef>
                <a:spcPts val="1200"/>
              </a:spcBef>
            </a:pPr>
            <a:r>
              <a:rPr lang="en-US" sz="2000" dirty="0"/>
              <a:t>Cromer BA et al. A prospective comparison of bone density in adolescent girls. J </a:t>
            </a:r>
            <a:r>
              <a:rPr lang="en-US" sz="2000" dirty="0" err="1"/>
              <a:t>Pediatr</a:t>
            </a:r>
            <a:r>
              <a:rPr lang="en-US" sz="2000" dirty="0"/>
              <a:t> 1996 Nov;129(5):671-6. </a:t>
            </a:r>
            <a:r>
              <a:rPr lang="en-US" sz="2000" dirty="0" err="1"/>
              <a:t>doi</a:t>
            </a:r>
            <a:r>
              <a:rPr lang="en-US" sz="2000" dirty="0"/>
              <a:t>: 10.1016/s0022-3476(96)70148-8.</a:t>
            </a:r>
          </a:p>
          <a:p>
            <a:pPr>
              <a:lnSpc>
                <a:spcPct val="100000"/>
              </a:lnSpc>
              <a:spcBef>
                <a:spcPts val="1200"/>
              </a:spcBef>
            </a:pPr>
            <a:r>
              <a:rPr lang="en-US" sz="2000" dirty="0"/>
              <a:t>Curtis KM, Tepper NK, </a:t>
            </a:r>
            <a:r>
              <a:rPr lang="en-US" sz="2000" dirty="0" err="1"/>
              <a:t>Jatlaoui</a:t>
            </a:r>
            <a:r>
              <a:rPr lang="en-US" sz="2000" dirty="0"/>
              <a:t> TC, et al. U.S. Medical Eligibility Criteria for Contraceptive Use, 2016. MMWR </a:t>
            </a:r>
            <a:r>
              <a:rPr lang="en-US" sz="2000" dirty="0" err="1"/>
              <a:t>Recomm</a:t>
            </a:r>
            <a:r>
              <a:rPr lang="en-US" sz="2000" dirty="0"/>
              <a:t> Rep 2016;65(No. RR-3):1–104. DOI: </a:t>
            </a:r>
            <a:r>
              <a:rPr lang="en-US" sz="2000" u="sng" dirty="0">
                <a:hlinkClick r:id="rId2"/>
              </a:rPr>
              <a:t>http://dx.doi.org/10.15585/mmwr.rr6503a</a:t>
            </a:r>
            <a:endParaRPr lang="en-US" sz="2000" dirty="0"/>
          </a:p>
          <a:p>
            <a:pPr>
              <a:lnSpc>
                <a:spcPct val="100000"/>
              </a:lnSpc>
              <a:spcBef>
                <a:spcPts val="1200"/>
              </a:spcBef>
            </a:pPr>
            <a:r>
              <a:rPr lang="en-US" sz="2000" dirty="0" err="1"/>
              <a:t>Emans</a:t>
            </a:r>
            <a:r>
              <a:rPr lang="en-US" sz="2000" dirty="0"/>
              <a:t> SJ. Contraception. In </a:t>
            </a:r>
            <a:r>
              <a:rPr lang="en-US" sz="2000" dirty="0" err="1"/>
              <a:t>Emans</a:t>
            </a:r>
            <a:r>
              <a:rPr lang="en-US" sz="2000" dirty="0"/>
              <a:t> SJ, Laufer MR (eds). </a:t>
            </a:r>
            <a:r>
              <a:rPr lang="en-US" sz="2000" dirty="0" err="1"/>
              <a:t>Emans</a:t>
            </a:r>
            <a:r>
              <a:rPr lang="en-US" sz="2000" dirty="0"/>
              <a:t>, Laufer, Goldstein’s Pediatric and Adolescent Gynecology,  6</a:t>
            </a:r>
            <a:r>
              <a:rPr lang="en-US" sz="2000" baseline="30000" dirty="0"/>
              <a:t>th</a:t>
            </a:r>
            <a:r>
              <a:rPr lang="en-US" sz="2000" dirty="0"/>
              <a:t> Edition, Lippincott Williams Wilkins, 2012</a:t>
            </a:r>
          </a:p>
          <a:p>
            <a:pPr>
              <a:spcBef>
                <a:spcPts val="1200"/>
              </a:spcBef>
            </a:pPr>
            <a:endParaRPr lang="en-US" sz="2000" dirty="0"/>
          </a:p>
        </p:txBody>
      </p:sp>
      <p:sp>
        <p:nvSpPr>
          <p:cNvPr id="3" name="Title 2">
            <a:extLst>
              <a:ext uri="{FF2B5EF4-FFF2-40B4-BE49-F238E27FC236}">
                <a16:creationId xmlns:a16="http://schemas.microsoft.com/office/drawing/2014/main" id="{9388E3D8-1E18-41D5-AA87-4A250867F50E}"/>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31895896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89FB24-07F3-4A40-B631-CE4D8B4CB670}"/>
              </a:ext>
            </a:extLst>
          </p:cNvPr>
          <p:cNvSpPr>
            <a:spLocks noGrp="1"/>
          </p:cNvSpPr>
          <p:nvPr>
            <p:ph type="body" sz="quarter" idx="11"/>
          </p:nvPr>
        </p:nvSpPr>
        <p:spPr>
          <a:xfrm>
            <a:off x="950385" y="1855787"/>
            <a:ext cx="10703732" cy="3146425"/>
          </a:xfrm>
        </p:spPr>
        <p:txBody>
          <a:bodyPr/>
          <a:lstStyle/>
          <a:p>
            <a:pPr>
              <a:lnSpc>
                <a:spcPct val="100000"/>
              </a:lnSpc>
              <a:spcBef>
                <a:spcPts val="1200"/>
              </a:spcBef>
            </a:pPr>
            <a:r>
              <a:rPr lang="en-US" sz="2000" dirty="0"/>
              <a:t>Iversen L, Fielding S, </a:t>
            </a:r>
            <a:r>
              <a:rPr lang="en-US" sz="2000" dirty="0" err="1"/>
              <a:t>Lidegaard</a:t>
            </a:r>
            <a:r>
              <a:rPr lang="en-US" sz="2000" dirty="0"/>
              <a:t> Ø, </a:t>
            </a:r>
            <a:r>
              <a:rPr lang="en-US" sz="2000" dirty="0" err="1"/>
              <a:t>Mørch</a:t>
            </a:r>
            <a:r>
              <a:rPr lang="en-US" sz="2000" dirty="0"/>
              <a:t> LS, </a:t>
            </a:r>
            <a:r>
              <a:rPr lang="en-US" sz="2000" dirty="0" err="1"/>
              <a:t>Skovlund</a:t>
            </a:r>
            <a:r>
              <a:rPr lang="en-US" sz="2000" dirty="0"/>
              <a:t> CW, Hannaford PC. Association between contemporary hormonal contraception and ovarian cancer in women of reproductive age in Denmark: Prospective, nationwide cohort study. </a:t>
            </a:r>
            <a:r>
              <a:rPr lang="en-US" sz="2000" i="1" dirty="0"/>
              <a:t>BMJ</a:t>
            </a:r>
            <a:r>
              <a:rPr lang="en-US" sz="2000" dirty="0"/>
              <a:t>. Published online 2018. doi:10.1136/bmj.k3609</a:t>
            </a:r>
          </a:p>
          <a:p>
            <a:pPr>
              <a:lnSpc>
                <a:spcPct val="100000"/>
              </a:lnSpc>
              <a:spcBef>
                <a:spcPts val="1200"/>
              </a:spcBef>
            </a:pPr>
            <a:r>
              <a:rPr lang="en-US" sz="2000" b="0" i="0" dirty="0">
                <a:effectLst/>
              </a:rPr>
              <a:t>Management of acute abnormal uterine bleeding in nonpregnant reproductive-aged women. Committee Opinion No. 557. American College of Obstetricians and Gynecologists. </a:t>
            </a:r>
            <a:r>
              <a:rPr lang="en-US" sz="2000" b="0" i="0" dirty="0" err="1">
                <a:effectLst/>
              </a:rPr>
              <a:t>Obstet</a:t>
            </a:r>
            <a:r>
              <a:rPr lang="en-US" sz="2000" b="0" i="0" dirty="0">
                <a:effectLst/>
              </a:rPr>
              <a:t> </a:t>
            </a:r>
            <a:r>
              <a:rPr lang="en-US" sz="2000" b="0" i="0" dirty="0" err="1">
                <a:effectLst/>
              </a:rPr>
              <a:t>Gynecol</a:t>
            </a:r>
            <a:r>
              <a:rPr lang="en-US" sz="2000" b="0" i="0" dirty="0">
                <a:effectLst/>
              </a:rPr>
              <a:t> 2013; 121:891–6.</a:t>
            </a:r>
            <a:endParaRPr lang="en-US" sz="2000" dirty="0"/>
          </a:p>
          <a:p>
            <a:pPr>
              <a:lnSpc>
                <a:spcPct val="100000"/>
              </a:lnSpc>
              <a:spcBef>
                <a:spcPts val="1200"/>
              </a:spcBef>
            </a:pPr>
            <a:r>
              <a:rPr lang="en-US" sz="2000" dirty="0" err="1"/>
              <a:t>Mørch</a:t>
            </a:r>
            <a:r>
              <a:rPr lang="en-US" sz="2000" dirty="0"/>
              <a:t> LS, </a:t>
            </a:r>
            <a:r>
              <a:rPr lang="en-US" sz="2000" dirty="0" err="1"/>
              <a:t>Skovlund</a:t>
            </a:r>
            <a:r>
              <a:rPr lang="en-US" sz="2000" dirty="0"/>
              <a:t> CW, Hannaford PC, Iversen L, Fielding S, </a:t>
            </a:r>
            <a:r>
              <a:rPr lang="en-US" sz="2000" dirty="0" err="1"/>
              <a:t>Lidegaard</a:t>
            </a:r>
            <a:r>
              <a:rPr lang="en-US" sz="2000" dirty="0"/>
              <a:t> Ø. Contemporary Hormonal Contraception and the Risk of Breast Cancer. </a:t>
            </a:r>
            <a:r>
              <a:rPr lang="en-US" sz="2000" i="1" dirty="0"/>
              <a:t>N </a:t>
            </a:r>
            <a:r>
              <a:rPr lang="en-US" sz="2000" i="1" dirty="0" err="1"/>
              <a:t>Engl</a:t>
            </a:r>
            <a:r>
              <a:rPr lang="en-US" sz="2000" i="1" dirty="0"/>
              <a:t> J Med</a:t>
            </a:r>
            <a:r>
              <a:rPr lang="en-US" sz="2000" dirty="0"/>
              <a:t>. Published online 2017. doi:10.1056/nejmoa1700732</a:t>
            </a:r>
          </a:p>
          <a:p>
            <a:pPr>
              <a:spcBef>
                <a:spcPts val="1200"/>
              </a:spcBef>
            </a:pPr>
            <a:endParaRPr lang="en-US" sz="2000" dirty="0"/>
          </a:p>
        </p:txBody>
      </p:sp>
      <p:sp>
        <p:nvSpPr>
          <p:cNvPr id="3" name="Title 2">
            <a:extLst>
              <a:ext uri="{FF2B5EF4-FFF2-40B4-BE49-F238E27FC236}">
                <a16:creationId xmlns:a16="http://schemas.microsoft.com/office/drawing/2014/main" id="{9388E3D8-1E18-41D5-AA87-4A250867F50E}"/>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2600780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A1883C-1D15-4FE6-9E73-40EE26DE47C7}"/>
              </a:ext>
            </a:extLst>
          </p:cNvPr>
          <p:cNvSpPr>
            <a:spLocks noGrp="1"/>
          </p:cNvSpPr>
          <p:nvPr>
            <p:ph type="body" sz="quarter" idx="11"/>
          </p:nvPr>
        </p:nvSpPr>
        <p:spPr>
          <a:xfrm>
            <a:off x="950808" y="2244293"/>
            <a:ext cx="10703732" cy="3146425"/>
          </a:xfrm>
        </p:spPr>
        <p:txBody>
          <a:bodyPr/>
          <a:lstStyle/>
          <a:p>
            <a:pPr marL="342900" indent="-342900">
              <a:lnSpc>
                <a:spcPct val="100000"/>
              </a:lnSpc>
              <a:buFont typeface="Arial" panose="020B0604020202020204" pitchFamily="34" charset="0"/>
              <a:buChar char="•"/>
            </a:pPr>
            <a:r>
              <a:rPr lang="en-US" b="1" u="sng" dirty="0"/>
              <a:t>Heavy menstrual bleeding (HMB)</a:t>
            </a:r>
          </a:p>
          <a:p>
            <a:pPr lvl="1">
              <a:lnSpc>
                <a:spcPct val="100000"/>
              </a:lnSpc>
            </a:pPr>
            <a:r>
              <a:rPr lang="en-US" dirty="0"/>
              <a:t>	Reflects patient’s subjective experience of blood loss</a:t>
            </a:r>
          </a:p>
          <a:p>
            <a:pPr marL="342900" indent="-342900">
              <a:lnSpc>
                <a:spcPct val="100000"/>
              </a:lnSpc>
              <a:buFont typeface="Arial" panose="020B0604020202020204" pitchFamily="34" charset="0"/>
              <a:buChar char="•"/>
            </a:pPr>
            <a:r>
              <a:rPr lang="en-US" b="1" u="sng" dirty="0"/>
              <a:t>Abnormal uterine bleeding (AUB)</a:t>
            </a:r>
          </a:p>
          <a:p>
            <a:pPr lvl="1">
              <a:lnSpc>
                <a:spcPct val="100000"/>
              </a:lnSpc>
            </a:pPr>
            <a:r>
              <a:rPr lang="en-US" dirty="0"/>
              <a:t>	“bleeding from the uterine corpus that is abnormal in regularity, volume, 	frequency or duration and occurs in the absence of pregnancy”</a:t>
            </a:r>
          </a:p>
          <a:p>
            <a:pPr lvl="2">
              <a:lnSpc>
                <a:spcPct val="100000"/>
              </a:lnSpc>
            </a:pPr>
            <a:r>
              <a:rPr lang="en-US" dirty="0"/>
              <a:t>Acute  “Of sufficient quantity to require immediate intervention to prevent further blood loss”</a:t>
            </a:r>
          </a:p>
          <a:p>
            <a:pPr lvl="2">
              <a:lnSpc>
                <a:spcPct val="100000"/>
              </a:lnSpc>
            </a:pPr>
            <a:r>
              <a:rPr lang="en-US" dirty="0"/>
              <a:t>Chronic: present for 6 months</a:t>
            </a:r>
            <a:r>
              <a:rPr lang="en-US" sz="1600" dirty="0"/>
              <a:t>.</a:t>
            </a:r>
          </a:p>
        </p:txBody>
      </p:sp>
      <p:sp>
        <p:nvSpPr>
          <p:cNvPr id="3" name="Title 2">
            <a:extLst>
              <a:ext uri="{FF2B5EF4-FFF2-40B4-BE49-F238E27FC236}">
                <a16:creationId xmlns:a16="http://schemas.microsoft.com/office/drawing/2014/main" id="{C21758A1-4ABB-4220-BC67-CF26AB460D77}"/>
              </a:ext>
            </a:extLst>
          </p:cNvPr>
          <p:cNvSpPr>
            <a:spLocks noGrp="1"/>
          </p:cNvSpPr>
          <p:nvPr>
            <p:ph type="title"/>
          </p:nvPr>
        </p:nvSpPr>
        <p:spPr/>
        <p:txBody>
          <a:bodyPr/>
          <a:lstStyle/>
          <a:p>
            <a:r>
              <a:rPr lang="en-US" dirty="0"/>
              <a:t>Preferred Language</a:t>
            </a:r>
          </a:p>
        </p:txBody>
      </p:sp>
      <p:sp>
        <p:nvSpPr>
          <p:cNvPr id="8" name="TextBox 7">
            <a:extLst>
              <a:ext uri="{FF2B5EF4-FFF2-40B4-BE49-F238E27FC236}">
                <a16:creationId xmlns:a16="http://schemas.microsoft.com/office/drawing/2014/main" id="{554E4D14-34B9-498F-85A9-71A834DEC092}"/>
              </a:ext>
            </a:extLst>
          </p:cNvPr>
          <p:cNvSpPr txBox="1"/>
          <p:nvPr/>
        </p:nvSpPr>
        <p:spPr>
          <a:xfrm>
            <a:off x="634181" y="5817928"/>
            <a:ext cx="5833648" cy="369332"/>
          </a:xfrm>
          <a:prstGeom prst="rect">
            <a:avLst/>
          </a:prstGeom>
          <a:noFill/>
        </p:spPr>
        <p:txBody>
          <a:bodyPr wrap="none" rtlCol="0">
            <a:spAutoFit/>
          </a:bodyPr>
          <a:lstStyle/>
          <a:p>
            <a:r>
              <a:rPr lang="en-US" sz="1800" dirty="0">
                <a:solidFill>
                  <a:srgbClr val="232D48"/>
                </a:solidFill>
                <a:latin typeface="Georgia" panose="02040502050405020303" pitchFamily="18" charset="0"/>
              </a:rPr>
              <a:t>ACOG committee opinion no. 557 </a:t>
            </a:r>
            <a:r>
              <a:rPr lang="en-US" sz="1800" dirty="0" err="1">
                <a:solidFill>
                  <a:srgbClr val="232D48"/>
                </a:solidFill>
                <a:latin typeface="Georgia" panose="02040502050405020303" pitchFamily="18" charset="0"/>
              </a:rPr>
              <a:t>Obstet</a:t>
            </a:r>
            <a:r>
              <a:rPr lang="en-US" sz="1800" dirty="0">
                <a:solidFill>
                  <a:srgbClr val="232D48"/>
                </a:solidFill>
                <a:latin typeface="Georgia" panose="02040502050405020303" pitchFamily="18" charset="0"/>
              </a:rPr>
              <a:t> </a:t>
            </a:r>
            <a:r>
              <a:rPr lang="en-US" sz="1800" dirty="0" err="1">
                <a:solidFill>
                  <a:srgbClr val="232D48"/>
                </a:solidFill>
                <a:latin typeface="Georgia" panose="02040502050405020303" pitchFamily="18" charset="0"/>
              </a:rPr>
              <a:t>Gynecol</a:t>
            </a:r>
            <a:r>
              <a:rPr lang="en-US" sz="1800" dirty="0">
                <a:solidFill>
                  <a:srgbClr val="232D48"/>
                </a:solidFill>
                <a:latin typeface="Georgia" panose="02040502050405020303" pitchFamily="18" charset="0"/>
              </a:rPr>
              <a:t> 2013.</a:t>
            </a:r>
            <a:endParaRPr lang="en-US" dirty="0">
              <a:solidFill>
                <a:srgbClr val="232D48"/>
              </a:solidFill>
              <a:latin typeface="Georgia" panose="02040502050405020303" pitchFamily="18" charset="0"/>
            </a:endParaRPr>
          </a:p>
        </p:txBody>
      </p:sp>
    </p:spTree>
    <p:extLst>
      <p:ext uri="{BB962C8B-B14F-4D97-AF65-F5344CB8AC3E}">
        <p14:creationId xmlns:p14="http://schemas.microsoft.com/office/powerpoint/2010/main" val="18008235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89FB24-07F3-4A40-B631-CE4D8B4CB670}"/>
              </a:ext>
            </a:extLst>
          </p:cNvPr>
          <p:cNvSpPr>
            <a:spLocks noGrp="1"/>
          </p:cNvSpPr>
          <p:nvPr>
            <p:ph type="body" sz="quarter" idx="11"/>
          </p:nvPr>
        </p:nvSpPr>
        <p:spPr>
          <a:xfrm>
            <a:off x="947924" y="2116619"/>
            <a:ext cx="10703732" cy="3146425"/>
          </a:xfrm>
        </p:spPr>
        <p:txBody>
          <a:bodyPr/>
          <a:lstStyle/>
          <a:p>
            <a:pPr>
              <a:lnSpc>
                <a:spcPct val="100000"/>
              </a:lnSpc>
              <a:spcBef>
                <a:spcPts val="1200"/>
              </a:spcBef>
            </a:pPr>
            <a:r>
              <a:rPr lang="en-US" sz="2000" dirty="0" err="1"/>
              <a:t>Skovlund</a:t>
            </a:r>
            <a:r>
              <a:rPr lang="en-US" sz="2000" dirty="0"/>
              <a:t> CW, </a:t>
            </a:r>
            <a:r>
              <a:rPr lang="en-US" sz="2000" dirty="0" err="1"/>
              <a:t>Mørch</a:t>
            </a:r>
            <a:r>
              <a:rPr lang="en-US" sz="2000" dirty="0"/>
              <a:t> LS, Kessing LV, </a:t>
            </a:r>
            <a:r>
              <a:rPr lang="en-US" sz="2000" dirty="0" err="1"/>
              <a:t>Lidegaard</a:t>
            </a:r>
            <a:r>
              <a:rPr lang="en-US" sz="2000" dirty="0"/>
              <a:t> O. Association of hormonal contraception with depression. </a:t>
            </a:r>
            <a:r>
              <a:rPr lang="en-US" sz="2000" i="1" dirty="0"/>
              <a:t>JAMA Psychiatry</a:t>
            </a:r>
            <a:r>
              <a:rPr lang="en-US" sz="2000" dirty="0"/>
              <a:t>. Published online 2016. doi:10.1001/jamapsychiatry.2016.2387</a:t>
            </a:r>
          </a:p>
          <a:p>
            <a:pPr>
              <a:lnSpc>
                <a:spcPct val="100000"/>
              </a:lnSpc>
              <a:spcBef>
                <a:spcPts val="1200"/>
              </a:spcBef>
            </a:pPr>
            <a:r>
              <a:rPr lang="en-US" sz="2000" dirty="0"/>
              <a:t>Sidney S et al. Recent combined hormonal contraceptives and the risk of thromboembolism and other cardiovascular events in new users. Contraception 2013:87:93-100</a:t>
            </a:r>
          </a:p>
          <a:p>
            <a:pPr>
              <a:lnSpc>
                <a:spcPct val="100000"/>
              </a:lnSpc>
              <a:spcBef>
                <a:spcPts val="1200"/>
              </a:spcBef>
            </a:pPr>
            <a:r>
              <a:rPr lang="en-US" sz="2000" dirty="0" err="1">
                <a:effectLst/>
              </a:rPr>
              <a:t>Teichmann</a:t>
            </a:r>
            <a:r>
              <a:rPr lang="en-US" sz="2000" dirty="0">
                <a:effectLst/>
              </a:rPr>
              <a:t> A, </a:t>
            </a:r>
            <a:r>
              <a:rPr lang="en-US" sz="2000" dirty="0" err="1">
                <a:effectLst/>
              </a:rPr>
              <a:t>Apter</a:t>
            </a:r>
            <a:r>
              <a:rPr lang="en-US" sz="2000" dirty="0">
                <a:effectLst/>
              </a:rPr>
              <a:t> D, </a:t>
            </a:r>
            <a:r>
              <a:rPr lang="en-US" sz="2000" dirty="0" err="1">
                <a:effectLst/>
              </a:rPr>
              <a:t>Emerich</a:t>
            </a:r>
            <a:r>
              <a:rPr lang="en-US" sz="2000" dirty="0">
                <a:effectLst/>
              </a:rPr>
              <a:t> J, </a:t>
            </a:r>
            <a:r>
              <a:rPr lang="en-US" sz="2000" dirty="0" err="1">
                <a:effectLst/>
              </a:rPr>
              <a:t>Greven</a:t>
            </a:r>
            <a:r>
              <a:rPr lang="en-US" sz="2000" dirty="0">
                <a:effectLst/>
              </a:rPr>
              <a:t> K, </a:t>
            </a:r>
            <a:r>
              <a:rPr lang="en-US" sz="2000" dirty="0" err="1">
                <a:effectLst/>
              </a:rPr>
              <a:t>Klasa-Mazurkiewicz</a:t>
            </a:r>
            <a:r>
              <a:rPr lang="en-US" sz="2000" dirty="0">
                <a:effectLst/>
              </a:rPr>
              <a:t> D, </a:t>
            </a:r>
            <a:r>
              <a:rPr lang="en-US" sz="2000" dirty="0" err="1">
                <a:effectLst/>
              </a:rPr>
              <a:t>Melis</a:t>
            </a:r>
            <a:r>
              <a:rPr lang="en-US" sz="2000" dirty="0">
                <a:effectLst/>
              </a:rPr>
              <a:t> GB, et al. Continuous, daily levonorgestrel/ethinyl estradiol vs. 21-day, cyclic levonorgestrel/ethinyl estradiol: efficacy, safety and bleeding in a randomized, open-label trial. Contraception. 2009</a:t>
            </a:r>
          </a:p>
          <a:p>
            <a:pPr>
              <a:lnSpc>
                <a:spcPct val="100000"/>
              </a:lnSpc>
              <a:spcBef>
                <a:spcPts val="1200"/>
              </a:spcBef>
            </a:pPr>
            <a:endParaRPr lang="en-US" sz="2000" dirty="0"/>
          </a:p>
          <a:p>
            <a:pPr>
              <a:spcBef>
                <a:spcPts val="1200"/>
              </a:spcBef>
            </a:pPr>
            <a:endParaRPr lang="en-US" sz="2000" dirty="0"/>
          </a:p>
        </p:txBody>
      </p:sp>
      <p:sp>
        <p:nvSpPr>
          <p:cNvPr id="3" name="Title 2">
            <a:extLst>
              <a:ext uri="{FF2B5EF4-FFF2-40B4-BE49-F238E27FC236}">
                <a16:creationId xmlns:a16="http://schemas.microsoft.com/office/drawing/2014/main" id="{9388E3D8-1E18-41D5-AA87-4A250867F50E}"/>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32034672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89FB24-07F3-4A40-B631-CE4D8B4CB670}"/>
              </a:ext>
            </a:extLst>
          </p:cNvPr>
          <p:cNvSpPr>
            <a:spLocks noGrp="1"/>
          </p:cNvSpPr>
          <p:nvPr>
            <p:ph type="body" sz="quarter" idx="11"/>
          </p:nvPr>
        </p:nvSpPr>
        <p:spPr>
          <a:xfrm>
            <a:off x="1072934" y="1964464"/>
            <a:ext cx="10703732" cy="3146425"/>
          </a:xfrm>
        </p:spPr>
        <p:txBody>
          <a:bodyPr/>
          <a:lstStyle/>
          <a:p>
            <a:pPr>
              <a:lnSpc>
                <a:spcPct val="100000"/>
              </a:lnSpc>
              <a:spcBef>
                <a:spcPts val="1200"/>
              </a:spcBef>
            </a:pPr>
            <a:r>
              <a:rPr lang="en-US" sz="2000" dirty="0" err="1"/>
              <a:t>Trenor</a:t>
            </a:r>
            <a:r>
              <a:rPr lang="en-US" sz="2000" dirty="0"/>
              <a:t> CC, Chung RJ, Michelson AD, et al. Hormonal Contraception and Thrombotic Risk: A Multidisciplinary Approach.  </a:t>
            </a:r>
            <a:r>
              <a:rPr lang="en-US" sz="2000" i="1" dirty="0"/>
              <a:t>Pediatrics</a:t>
            </a:r>
            <a:r>
              <a:rPr lang="en-US" sz="2000" dirty="0"/>
              <a:t>. 2011;127(2):347-357. doi:10.1542/peds.2010-2221</a:t>
            </a:r>
          </a:p>
          <a:p>
            <a:pPr>
              <a:lnSpc>
                <a:spcPct val="100000"/>
              </a:lnSpc>
              <a:spcBef>
                <a:spcPts val="1200"/>
              </a:spcBef>
            </a:pPr>
            <a:r>
              <a:rPr lang="en-US" sz="2000" dirty="0"/>
              <a:t>van den Heuvel MW, van </a:t>
            </a:r>
            <a:r>
              <a:rPr lang="en-US" sz="2000" dirty="0" err="1"/>
              <a:t>Bragt</a:t>
            </a:r>
            <a:r>
              <a:rPr lang="en-US" sz="2000" dirty="0"/>
              <a:t> A, </a:t>
            </a:r>
            <a:r>
              <a:rPr lang="en-US" sz="2000" dirty="0" err="1"/>
              <a:t>Albawy</a:t>
            </a:r>
            <a:r>
              <a:rPr lang="en-US" sz="2000" dirty="0"/>
              <a:t> A, </a:t>
            </a:r>
            <a:r>
              <a:rPr lang="en-US" sz="2000" dirty="0" err="1"/>
              <a:t>Kaptein</a:t>
            </a:r>
            <a:r>
              <a:rPr lang="en-US" sz="2000" dirty="0"/>
              <a:t> M. Comparison of </a:t>
            </a:r>
            <a:r>
              <a:rPr lang="en-US" sz="2000" dirty="0" err="1"/>
              <a:t>ethinylestradiol</a:t>
            </a:r>
            <a:r>
              <a:rPr lang="en-US" sz="2000" dirty="0"/>
              <a:t> pharmacokinetics in three hormonal contraceptive formulations: the vaginal ring, the transdermal patch and an oral contraceptive. Contraception 2005;72:168-174</a:t>
            </a:r>
          </a:p>
          <a:p>
            <a:pPr>
              <a:lnSpc>
                <a:spcPct val="100000"/>
              </a:lnSpc>
              <a:spcBef>
                <a:spcPts val="1200"/>
              </a:spcBef>
            </a:pPr>
            <a:r>
              <a:rPr lang="en-US" sz="2000" dirty="0" err="1">
                <a:effectLst/>
              </a:rPr>
              <a:t>Vercellini</a:t>
            </a:r>
            <a:r>
              <a:rPr lang="en-US" sz="2000" dirty="0">
                <a:effectLst/>
              </a:rPr>
              <a:t> P, Bracco B, Mosconi P, Roberto A, </a:t>
            </a:r>
            <a:r>
              <a:rPr lang="en-US" sz="2000" dirty="0" err="1">
                <a:effectLst/>
              </a:rPr>
              <a:t>Alberico</a:t>
            </a:r>
            <a:r>
              <a:rPr lang="en-US" sz="2000" dirty="0">
                <a:effectLst/>
              </a:rPr>
              <a:t> D, </a:t>
            </a:r>
            <a:r>
              <a:rPr lang="en-US" sz="2000" dirty="0" err="1">
                <a:effectLst/>
              </a:rPr>
              <a:t>Dhouha</a:t>
            </a:r>
            <a:r>
              <a:rPr lang="en-US" sz="2000" dirty="0">
                <a:effectLst/>
              </a:rPr>
              <a:t> D, et al. Norethindrone acetate or </a:t>
            </a:r>
            <a:r>
              <a:rPr lang="en-US" sz="2000" dirty="0" err="1">
                <a:effectLst/>
              </a:rPr>
              <a:t>dienogest</a:t>
            </a:r>
            <a:r>
              <a:rPr lang="en-US" sz="2000" dirty="0">
                <a:effectLst/>
              </a:rPr>
              <a:t> for the treatment of symptomatic endometriosis: A before and after study. </a:t>
            </a:r>
            <a:r>
              <a:rPr lang="en-US" sz="2000" dirty="0" err="1">
                <a:effectLst/>
              </a:rPr>
              <a:t>Fertil</a:t>
            </a:r>
            <a:r>
              <a:rPr lang="en-US" sz="2000" dirty="0">
                <a:effectLst/>
              </a:rPr>
              <a:t> </a:t>
            </a:r>
            <a:r>
              <a:rPr lang="en-US" sz="2000" dirty="0" err="1">
                <a:effectLst/>
              </a:rPr>
              <a:t>Steril</a:t>
            </a:r>
            <a:r>
              <a:rPr lang="en-US" sz="2000" dirty="0">
                <a:effectLst/>
              </a:rPr>
              <a:t>. 2016</a:t>
            </a:r>
          </a:p>
          <a:p>
            <a:pPr>
              <a:lnSpc>
                <a:spcPct val="100000"/>
              </a:lnSpc>
              <a:spcBef>
                <a:spcPts val="1200"/>
              </a:spcBef>
            </a:pPr>
            <a:r>
              <a:rPr lang="en-US" sz="2000" dirty="0" err="1"/>
              <a:t>Warholm</a:t>
            </a:r>
            <a:r>
              <a:rPr lang="en-US" sz="2000" dirty="0"/>
              <a:t> L, Petersen KR, </a:t>
            </a:r>
            <a:r>
              <a:rPr lang="en-US" sz="2000" dirty="0" err="1"/>
              <a:t>Ravn</a:t>
            </a:r>
            <a:r>
              <a:rPr lang="en-US" sz="2000" dirty="0"/>
              <a:t> P. Combined oral contraceptives’ influence on weight, body composition, height, and bone mineral density in girls younger than 18 years: A systematic review. </a:t>
            </a:r>
            <a:r>
              <a:rPr lang="en-US" sz="2000" i="1" dirty="0"/>
              <a:t>Eur J Contracept </a:t>
            </a:r>
            <a:r>
              <a:rPr lang="en-US" sz="2000" i="1" dirty="0" err="1"/>
              <a:t>Reprod</a:t>
            </a:r>
            <a:r>
              <a:rPr lang="en-US" sz="2000" i="1" dirty="0"/>
              <a:t> Heal Care</a:t>
            </a:r>
            <a:r>
              <a:rPr lang="en-US" sz="2000" dirty="0"/>
              <a:t>. Published online 2012. doi:10.3109/13625187.2012.692411</a:t>
            </a:r>
          </a:p>
          <a:p>
            <a:pPr>
              <a:lnSpc>
                <a:spcPct val="100000"/>
              </a:lnSpc>
              <a:spcBef>
                <a:spcPts val="1200"/>
              </a:spcBef>
            </a:pPr>
            <a:endParaRPr lang="en-US" sz="2000" dirty="0">
              <a:effectLst/>
            </a:endParaRPr>
          </a:p>
          <a:p>
            <a:pPr>
              <a:spcBef>
                <a:spcPts val="1200"/>
              </a:spcBef>
            </a:pPr>
            <a:endParaRPr lang="en-US" sz="2000" dirty="0"/>
          </a:p>
        </p:txBody>
      </p:sp>
      <p:sp>
        <p:nvSpPr>
          <p:cNvPr id="3" name="Title 2">
            <a:extLst>
              <a:ext uri="{FF2B5EF4-FFF2-40B4-BE49-F238E27FC236}">
                <a16:creationId xmlns:a16="http://schemas.microsoft.com/office/drawing/2014/main" id="{9388E3D8-1E18-41D5-AA87-4A250867F50E}"/>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23232752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795" y="540194"/>
            <a:ext cx="10683321" cy="1143000"/>
          </a:xfrm>
        </p:spPr>
        <p:txBody>
          <a:bodyPr/>
          <a:lstStyle/>
          <a:p>
            <a:r>
              <a:rPr lang="en-US" dirty="0"/>
              <a:t>How to communicate very low absolute risk?</a:t>
            </a:r>
          </a:p>
        </p:txBody>
      </p:sp>
      <p:sp>
        <p:nvSpPr>
          <p:cNvPr id="3" name="Content Placeholder 2"/>
          <p:cNvSpPr>
            <a:spLocks noGrp="1"/>
          </p:cNvSpPr>
          <p:nvPr>
            <p:ph idx="4294967295"/>
          </p:nvPr>
        </p:nvSpPr>
        <p:spPr>
          <a:xfrm>
            <a:off x="1981200" y="1600201"/>
            <a:ext cx="8229600" cy="4525963"/>
          </a:xfrm>
          <a:prstGeom prst="rect">
            <a:avLst/>
          </a:prstGeom>
        </p:spPr>
        <p:txBody>
          <a:bodyPr/>
          <a:lstStyle/>
          <a:p>
            <a:r>
              <a:rPr lang="en-US" sz="2000" dirty="0">
                <a:solidFill>
                  <a:srgbClr val="232D48"/>
                </a:solidFill>
              </a:rPr>
              <a:t>Dying on the road over 50 years of driving		1 in 85</a:t>
            </a:r>
          </a:p>
          <a:p>
            <a:r>
              <a:rPr lang="en-US" sz="2000" dirty="0">
                <a:solidFill>
                  <a:srgbClr val="232D48"/>
                </a:solidFill>
              </a:rPr>
              <a:t>Annual risk of death from smoking 10 cigs/d	1 in 200</a:t>
            </a:r>
          </a:p>
          <a:p>
            <a:r>
              <a:rPr lang="en-US" sz="2000" dirty="0">
                <a:solidFill>
                  <a:srgbClr val="232D48"/>
                </a:solidFill>
              </a:rPr>
              <a:t>Injury by a mattress or pillow needing ER		1 in 2000</a:t>
            </a:r>
          </a:p>
          <a:p>
            <a:r>
              <a:rPr lang="en-US" sz="2000" dirty="0">
                <a:solidFill>
                  <a:srgbClr val="232D48"/>
                </a:solidFill>
              </a:rPr>
              <a:t>Death by an accident at home 						1 in 7100</a:t>
            </a:r>
          </a:p>
          <a:p>
            <a:r>
              <a:rPr lang="en-US" sz="2000" dirty="0">
                <a:solidFill>
                  <a:srgbClr val="232D48"/>
                </a:solidFill>
              </a:rPr>
              <a:t>Death playing soccer										1 in 50,000</a:t>
            </a:r>
          </a:p>
          <a:p>
            <a:r>
              <a:rPr lang="en-US" sz="2000" dirty="0">
                <a:solidFill>
                  <a:srgbClr val="232D48"/>
                </a:solidFill>
              </a:rPr>
              <a:t>Being hit by airplane crashing in your home	1 in 250,000</a:t>
            </a:r>
          </a:p>
          <a:p>
            <a:r>
              <a:rPr lang="en-US" sz="2000" dirty="0">
                <a:solidFill>
                  <a:srgbClr val="232D48"/>
                </a:solidFill>
              </a:rPr>
              <a:t>Dying of blood clot due to OCP						1 in 2,000,000</a:t>
            </a:r>
          </a:p>
          <a:p>
            <a:r>
              <a:rPr lang="en-US" sz="2000" dirty="0">
                <a:solidFill>
                  <a:srgbClr val="232D48"/>
                </a:solidFill>
              </a:rPr>
              <a:t>Being struck by lightning								1 in 10,000,000</a:t>
            </a:r>
          </a:p>
        </p:txBody>
      </p:sp>
      <p:sp>
        <p:nvSpPr>
          <p:cNvPr id="5" name="TextBox 4"/>
          <p:cNvSpPr txBox="1"/>
          <p:nvPr/>
        </p:nvSpPr>
        <p:spPr>
          <a:xfrm>
            <a:off x="1234706" y="5726054"/>
            <a:ext cx="9543639" cy="800219"/>
          </a:xfrm>
          <a:prstGeom prst="rect">
            <a:avLst/>
          </a:prstGeom>
          <a:noFill/>
        </p:spPr>
        <p:txBody>
          <a:bodyPr wrap="square" rtlCol="0">
            <a:spAutoFit/>
          </a:bodyPr>
          <a:lstStyle/>
          <a:p>
            <a:pPr eaLnBrk="0" hangingPunct="0"/>
            <a:r>
              <a:rPr lang="en-US" altLang="en-US" sz="1400" b="1" dirty="0">
                <a:solidFill>
                  <a:srgbClr val="002060"/>
                </a:solidFill>
                <a:latin typeface="Arial" pitchFamily="34" charset="0"/>
                <a:ea typeface="Times New Roman" pitchFamily="18" charset="0"/>
                <a:cs typeface="Times New Roman" pitchFamily="18" charset="0"/>
              </a:rPr>
              <a:t>Sources:</a:t>
            </a:r>
            <a:r>
              <a:rPr lang="en-US" altLang="en-US" sz="1400" dirty="0">
                <a:solidFill>
                  <a:srgbClr val="002060"/>
                </a:solidFill>
                <a:latin typeface="Arial" pitchFamily="34" charset="0"/>
                <a:ea typeface="Times New Roman" pitchFamily="18" charset="0"/>
                <a:cs typeface="Times New Roman" pitchFamily="18" charset="0"/>
              </a:rPr>
              <a:t> </a:t>
            </a:r>
            <a:r>
              <a:rPr lang="en-US" altLang="en-US" sz="1400" dirty="0" err="1">
                <a:solidFill>
                  <a:srgbClr val="002060"/>
                </a:solidFill>
                <a:latin typeface="Arial" pitchFamily="34" charset="0"/>
                <a:ea typeface="Times New Roman" pitchFamily="18" charset="0"/>
                <a:cs typeface="Times New Roman" pitchFamily="18" charset="0"/>
              </a:rPr>
              <a:t>Calman</a:t>
            </a:r>
            <a:r>
              <a:rPr lang="en-US" altLang="en-US" sz="1400" dirty="0">
                <a:solidFill>
                  <a:srgbClr val="002060"/>
                </a:solidFill>
                <a:latin typeface="Arial" pitchFamily="34" charset="0"/>
                <a:ea typeface="Times New Roman" pitchFamily="18" charset="0"/>
                <a:cs typeface="Times New Roman" pitchFamily="18" charset="0"/>
              </a:rPr>
              <a:t> K et al . Risk language and dialects. </a:t>
            </a:r>
            <a:r>
              <a:rPr lang="en-US" altLang="en-US" sz="1400" i="1" dirty="0">
                <a:solidFill>
                  <a:srgbClr val="002060"/>
                </a:solidFill>
                <a:latin typeface="Arial" pitchFamily="34" charset="0"/>
                <a:ea typeface="Times New Roman" pitchFamily="18" charset="0"/>
                <a:cs typeface="Times New Roman" pitchFamily="18" charset="0"/>
              </a:rPr>
              <a:t>BMJ</a:t>
            </a:r>
            <a:r>
              <a:rPr lang="en-US" altLang="en-US" sz="1400" dirty="0">
                <a:solidFill>
                  <a:srgbClr val="002060"/>
                </a:solidFill>
                <a:latin typeface="Arial" pitchFamily="34" charset="0"/>
                <a:ea typeface="Times New Roman" pitchFamily="18" charset="0"/>
                <a:cs typeface="Times New Roman" pitchFamily="18" charset="0"/>
              </a:rPr>
              <a:t> 1997. </a:t>
            </a:r>
            <a:endParaRPr lang="en-US" altLang="en-US" sz="1400" dirty="0">
              <a:solidFill>
                <a:srgbClr val="002060"/>
              </a:solidFill>
              <a:latin typeface="Arial" pitchFamily="34" charset="0"/>
              <a:cs typeface="Arial" pitchFamily="34" charset="0"/>
            </a:endParaRPr>
          </a:p>
          <a:p>
            <a:pPr lvl="0" eaLnBrk="0" hangingPunct="0"/>
            <a:r>
              <a:rPr lang="en-US" altLang="en-US" sz="1400" dirty="0">
                <a:solidFill>
                  <a:srgbClr val="002060"/>
                </a:solidFill>
                <a:latin typeface="Arial" pitchFamily="34" charset="0"/>
                <a:ea typeface="Times New Roman" pitchFamily="18" charset="0"/>
                <a:cs typeface="Times New Roman" pitchFamily="18" charset="0"/>
              </a:rPr>
              <a:t>Adams A et al Risk perception and communication... </a:t>
            </a:r>
            <a:r>
              <a:rPr lang="en-US" altLang="en-US" sz="1400" i="1" dirty="0" err="1">
                <a:solidFill>
                  <a:srgbClr val="002060"/>
                </a:solidFill>
                <a:latin typeface="Arial" pitchFamily="34" charset="0"/>
                <a:ea typeface="Times New Roman" pitchFamily="18" charset="0"/>
                <a:cs typeface="Times New Roman" pitchFamily="18" charset="0"/>
              </a:rPr>
              <a:t>Anaesthesia</a:t>
            </a:r>
            <a:r>
              <a:rPr lang="en-US" altLang="en-US" sz="1400" i="1" dirty="0">
                <a:solidFill>
                  <a:srgbClr val="002060"/>
                </a:solidFill>
                <a:latin typeface="Arial" pitchFamily="34" charset="0"/>
                <a:ea typeface="Times New Roman" pitchFamily="18" charset="0"/>
                <a:cs typeface="Times New Roman" pitchFamily="18" charset="0"/>
              </a:rPr>
              <a:t> </a:t>
            </a:r>
            <a:r>
              <a:rPr lang="en-US" altLang="en-US" sz="1400" dirty="0">
                <a:solidFill>
                  <a:srgbClr val="002060"/>
                </a:solidFill>
                <a:latin typeface="Arial" pitchFamily="34" charset="0"/>
                <a:ea typeface="Times New Roman" pitchFamily="18" charset="0"/>
                <a:cs typeface="Times New Roman" pitchFamily="18" charset="0"/>
              </a:rPr>
              <a:t>2001.</a:t>
            </a:r>
            <a:endParaRPr lang="en-US" sz="1400" dirty="0">
              <a:solidFill>
                <a:srgbClr val="002060"/>
              </a:solidFill>
            </a:endParaRPr>
          </a:p>
          <a:p>
            <a:endParaRPr lang="en-US" dirty="0"/>
          </a:p>
        </p:txBody>
      </p:sp>
      <p:sp>
        <p:nvSpPr>
          <p:cNvPr id="7" name="Oval 6"/>
          <p:cNvSpPr/>
          <p:nvPr/>
        </p:nvSpPr>
        <p:spPr>
          <a:xfrm>
            <a:off x="1523999" y="4097357"/>
            <a:ext cx="8990433" cy="1394459"/>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58790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7976" y="115191"/>
            <a:ext cx="10700848" cy="1143000"/>
          </a:xfrm>
        </p:spPr>
        <p:txBody>
          <a:bodyPr/>
          <a:lstStyle/>
          <a:p>
            <a:r>
              <a:rPr lang="en-US" dirty="0"/>
              <a:t>DMPA and bone density</a:t>
            </a:r>
          </a:p>
        </p:txBody>
      </p:sp>
      <p:pic>
        <p:nvPicPr>
          <p:cNvPr id="3074" name="Picture 2" descr="https://ars.els-cdn.com/content/image/1-s2.0-S0022347696701488-g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013" y="1078520"/>
            <a:ext cx="5570621" cy="45717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3904" y="5308095"/>
            <a:ext cx="9372600" cy="861774"/>
          </a:xfrm>
          <a:prstGeom prst="rect">
            <a:avLst/>
          </a:prstGeom>
          <a:noFill/>
        </p:spPr>
        <p:txBody>
          <a:bodyPr wrap="square" rtlCol="0">
            <a:spAutoFit/>
          </a:bodyPr>
          <a:lstStyle/>
          <a:p>
            <a:endParaRPr lang="en-US" dirty="0">
              <a:solidFill>
                <a:srgbClr val="002060"/>
              </a:solidFill>
            </a:endParaRPr>
          </a:p>
          <a:p>
            <a:endParaRPr lang="en-US" dirty="0">
              <a:solidFill>
                <a:srgbClr val="002060"/>
              </a:solidFill>
            </a:endParaRPr>
          </a:p>
          <a:p>
            <a:r>
              <a:rPr lang="en-US" sz="1400" dirty="0">
                <a:solidFill>
                  <a:srgbClr val="002060"/>
                </a:solidFill>
              </a:rPr>
              <a:t>Source: Cromer BA et al. A prospective comparison of bone density in adolescent girls. J </a:t>
            </a:r>
            <a:r>
              <a:rPr lang="en-US" sz="1400" dirty="0" err="1">
                <a:solidFill>
                  <a:srgbClr val="002060"/>
                </a:solidFill>
              </a:rPr>
              <a:t>Pediatr</a:t>
            </a:r>
            <a:r>
              <a:rPr lang="en-US" sz="1400" dirty="0">
                <a:solidFill>
                  <a:srgbClr val="002060"/>
                </a:solidFill>
              </a:rPr>
              <a:t> 1996.</a:t>
            </a:r>
            <a:endParaRPr lang="en-US" dirty="0">
              <a:solidFill>
                <a:srgbClr val="002060"/>
              </a:solidFill>
            </a:endParaRPr>
          </a:p>
        </p:txBody>
      </p:sp>
      <p:sp>
        <p:nvSpPr>
          <p:cNvPr id="6" name="Rectangle 3"/>
          <p:cNvSpPr>
            <a:spLocks noChangeArrowheads="1"/>
          </p:cNvSpPr>
          <p:nvPr/>
        </p:nvSpPr>
        <p:spPr bwMode="auto">
          <a:xfrm>
            <a:off x="-1" y="-69475"/>
            <a:ext cx="41081813"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p:txBody>
      </p:sp>
    </p:spTree>
    <p:extLst>
      <p:ext uri="{BB962C8B-B14F-4D97-AF65-F5344CB8AC3E}">
        <p14:creationId xmlns:p14="http://schemas.microsoft.com/office/powerpoint/2010/main" val="4148834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What does “heavy” mean to patients?</a:t>
            </a:r>
          </a:p>
        </p:txBody>
      </p:sp>
      <p:sp>
        <p:nvSpPr>
          <p:cNvPr id="3" name="Content Placeholder 2"/>
          <p:cNvSpPr>
            <a:spLocks noGrp="1"/>
          </p:cNvSpPr>
          <p:nvPr>
            <p:ph sz="half" idx="1"/>
          </p:nvPr>
        </p:nvSpPr>
        <p:spPr/>
        <p:txBody>
          <a:bodyPr>
            <a:normAutofit fontScale="77500" lnSpcReduction="20000"/>
          </a:bodyPr>
          <a:lstStyle/>
          <a:p>
            <a:endParaRPr lang="en-US" sz="6400" dirty="0">
              <a:solidFill>
                <a:srgbClr val="232D48"/>
              </a:solidFill>
            </a:endParaRPr>
          </a:p>
          <a:p>
            <a:r>
              <a:rPr lang="en-US" sz="3800" b="0" dirty="0">
                <a:solidFill>
                  <a:srgbClr val="232D48"/>
                </a:solidFill>
              </a:rPr>
              <a:t>Large volume</a:t>
            </a:r>
          </a:p>
          <a:p>
            <a:r>
              <a:rPr lang="en-US" sz="3800" b="0" dirty="0">
                <a:solidFill>
                  <a:srgbClr val="232D48"/>
                </a:solidFill>
              </a:rPr>
              <a:t>Painful</a:t>
            </a:r>
          </a:p>
          <a:p>
            <a:r>
              <a:rPr lang="en-US" sz="3800" b="0" dirty="0">
                <a:solidFill>
                  <a:srgbClr val="232D48"/>
                </a:solidFill>
              </a:rPr>
              <a:t>Long in duration</a:t>
            </a:r>
          </a:p>
          <a:p>
            <a:r>
              <a:rPr lang="en-US" sz="3800" b="0" dirty="0">
                <a:solidFill>
                  <a:srgbClr val="232D48"/>
                </a:solidFill>
              </a:rPr>
              <a:t>Presence of clots</a:t>
            </a:r>
          </a:p>
          <a:p>
            <a:r>
              <a:rPr lang="en-US" sz="3800" b="0" dirty="0">
                <a:solidFill>
                  <a:srgbClr val="232D48"/>
                </a:solidFill>
              </a:rPr>
              <a:t>Flooding</a:t>
            </a:r>
          </a:p>
          <a:p>
            <a:r>
              <a:rPr lang="en-US" sz="3800" b="0" dirty="0">
                <a:solidFill>
                  <a:srgbClr val="232D48"/>
                </a:solidFill>
              </a:rPr>
              <a:t>Occurring frequently</a:t>
            </a:r>
          </a:p>
          <a:p>
            <a:endParaRPr lang="en-US" sz="3800" b="0" dirty="0">
              <a:solidFill>
                <a:srgbClr val="232D48"/>
              </a:solidFill>
            </a:endParaRPr>
          </a:p>
          <a:p>
            <a:r>
              <a:rPr lang="en-US" sz="3800" b="0" dirty="0">
                <a:solidFill>
                  <a:srgbClr val="232D48"/>
                </a:solidFill>
              </a:rPr>
              <a:t>All of the above?</a:t>
            </a:r>
            <a:endParaRPr lang="en-US" sz="6400" dirty="0">
              <a:solidFill>
                <a:srgbClr val="232D48"/>
              </a:solidFill>
            </a:endParaRPr>
          </a:p>
          <a:p>
            <a:endParaRPr lang="en-US" sz="3800" b="0" dirty="0">
              <a:solidFill>
                <a:srgbClr val="232D48"/>
              </a:solidFill>
            </a:endParaRPr>
          </a:p>
        </p:txBody>
      </p:sp>
      <p:pic>
        <p:nvPicPr>
          <p:cNvPr id="7" name="Content Placeholder 6">
            <a:extLst>
              <a:ext uri="{FF2B5EF4-FFF2-40B4-BE49-F238E27FC236}">
                <a16:creationId xmlns:a16="http://schemas.microsoft.com/office/drawing/2014/main" id="{32BF01C7-7CB9-4FCB-997A-D9FD915F0BC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2" y="1814050"/>
            <a:ext cx="3832613" cy="3832613"/>
          </a:xfrm>
          <a:prstGeom prst="rect">
            <a:avLst/>
          </a:prstGeom>
        </p:spPr>
      </p:pic>
      <p:sp>
        <p:nvSpPr>
          <p:cNvPr id="9" name="TextBox 8">
            <a:extLst>
              <a:ext uri="{FF2B5EF4-FFF2-40B4-BE49-F238E27FC236}">
                <a16:creationId xmlns:a16="http://schemas.microsoft.com/office/drawing/2014/main" id="{4B2D6163-ADF3-4B6B-B110-99674F50537E}"/>
              </a:ext>
            </a:extLst>
          </p:cNvPr>
          <p:cNvSpPr txBox="1"/>
          <p:nvPr/>
        </p:nvSpPr>
        <p:spPr>
          <a:xfrm>
            <a:off x="5491316" y="5697790"/>
            <a:ext cx="4078361" cy="923330"/>
          </a:xfrm>
          <a:prstGeom prst="rect">
            <a:avLst/>
          </a:prstGeom>
          <a:noFill/>
        </p:spPr>
        <p:txBody>
          <a:bodyPr wrap="none" rtlCol="0">
            <a:spAutoFit/>
          </a:bodyPr>
          <a:lstStyle/>
          <a:p>
            <a:r>
              <a:rPr lang="en-US" dirty="0">
                <a:solidFill>
                  <a:srgbClr val="002060"/>
                </a:solidFill>
              </a:rPr>
              <a:t>Source: Gemma </a:t>
            </a:r>
            <a:r>
              <a:rPr lang="en-US" dirty="0" err="1">
                <a:solidFill>
                  <a:srgbClr val="002060"/>
                </a:solidFill>
              </a:rPr>
              <a:t>Correll</a:t>
            </a:r>
            <a:r>
              <a:rPr lang="en-US" dirty="0">
                <a:solidFill>
                  <a:srgbClr val="002060"/>
                </a:solidFill>
              </a:rPr>
              <a:t>, with permission. </a:t>
            </a:r>
          </a:p>
          <a:p>
            <a:r>
              <a:rPr lang="en-US" dirty="0">
                <a:solidFill>
                  <a:srgbClr val="002060"/>
                </a:solidFill>
              </a:rPr>
              <a:t>Agoodson.com</a:t>
            </a:r>
          </a:p>
          <a:p>
            <a:endParaRPr lang="en-US" dirty="0"/>
          </a:p>
        </p:txBody>
      </p:sp>
    </p:spTree>
    <p:extLst>
      <p:ext uri="{BB962C8B-B14F-4D97-AF65-F5344CB8AC3E}">
        <p14:creationId xmlns:p14="http://schemas.microsoft.com/office/powerpoint/2010/main" val="275133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normal /average?</a:t>
            </a:r>
          </a:p>
        </p:txBody>
      </p:sp>
      <p:sp>
        <p:nvSpPr>
          <p:cNvPr id="3" name="Content Placeholder 2"/>
          <p:cNvSpPr>
            <a:spLocks noGrp="1"/>
          </p:cNvSpPr>
          <p:nvPr>
            <p:ph idx="1"/>
          </p:nvPr>
        </p:nvSpPr>
        <p:spPr>
          <a:xfrm>
            <a:off x="950808" y="2124271"/>
            <a:ext cx="10700848" cy="482731"/>
          </a:xfrm>
        </p:spPr>
        <p:txBody>
          <a:bodyPr>
            <a:normAutofit fontScale="25000" lnSpcReduction="20000"/>
          </a:bodyPr>
          <a:lstStyle/>
          <a:p>
            <a:endParaRPr lang="en-US" sz="9600" dirty="0">
              <a:solidFill>
                <a:srgbClr val="232D48"/>
              </a:solidFill>
            </a:endParaRPr>
          </a:p>
          <a:p>
            <a:endParaRPr lang="en-US" sz="9600" dirty="0">
              <a:solidFill>
                <a:srgbClr val="232D48"/>
              </a:solidFill>
            </a:endParaRPr>
          </a:p>
          <a:p>
            <a:endParaRPr lang="en-US" sz="9600" dirty="0">
              <a:solidFill>
                <a:srgbClr val="232D48"/>
              </a:solidFill>
            </a:endParaRPr>
          </a:p>
          <a:p>
            <a:endParaRPr lang="en-US" sz="9600" dirty="0">
              <a:solidFill>
                <a:srgbClr val="232D48"/>
              </a:solidFill>
            </a:endParaRPr>
          </a:p>
          <a:p>
            <a:endParaRPr lang="en-US" sz="9600" dirty="0">
              <a:solidFill>
                <a:srgbClr val="232D48"/>
              </a:solidFill>
            </a:endParaRPr>
          </a:p>
          <a:p>
            <a:endParaRPr lang="en-US" sz="9600" dirty="0">
              <a:solidFill>
                <a:srgbClr val="232D48"/>
              </a:solidFill>
            </a:endParaRPr>
          </a:p>
          <a:p>
            <a:r>
              <a:rPr lang="en-US" sz="9600" b="0" dirty="0">
                <a:solidFill>
                  <a:srgbClr val="232D48"/>
                </a:solidFill>
              </a:rPr>
              <a:t>Median age menarche 11.9-12.4 years</a:t>
            </a:r>
          </a:p>
          <a:p>
            <a:r>
              <a:rPr lang="en-US" sz="9600" b="0" dirty="0">
                <a:solidFill>
                  <a:srgbClr val="232D48"/>
                </a:solidFill>
              </a:rPr>
              <a:t>Mean cycle interval 32.2 days </a:t>
            </a:r>
          </a:p>
          <a:p>
            <a:r>
              <a:rPr lang="en-US" sz="9600" b="0" dirty="0">
                <a:solidFill>
                  <a:srgbClr val="232D48"/>
                </a:solidFill>
              </a:rPr>
              <a:t>Menstrual cycle interval 21-45 days</a:t>
            </a:r>
          </a:p>
          <a:p>
            <a:r>
              <a:rPr lang="en-US" sz="9600" b="0" dirty="0">
                <a:solidFill>
                  <a:srgbClr val="232D48"/>
                </a:solidFill>
              </a:rPr>
              <a:t>Menstrual flow length 7 days or less</a:t>
            </a:r>
          </a:p>
          <a:p>
            <a:r>
              <a:rPr lang="en-US" sz="9600" b="0" dirty="0">
                <a:solidFill>
                  <a:srgbClr val="232D48"/>
                </a:solidFill>
              </a:rPr>
              <a:t>Menstrual product use 3-6 pads or tampons/day</a:t>
            </a:r>
          </a:p>
          <a:p>
            <a:endParaRPr lang="en-US" sz="9600" b="0" dirty="0">
              <a:solidFill>
                <a:srgbClr val="232D48"/>
              </a:solidFill>
            </a:endParaRPr>
          </a:p>
          <a:p>
            <a:pPr marL="0" indent="0">
              <a:buNone/>
            </a:pPr>
            <a:r>
              <a:rPr lang="en-US" sz="6400" b="0" dirty="0">
                <a:solidFill>
                  <a:srgbClr val="232D48"/>
                </a:solidFill>
              </a:rPr>
              <a:t>Source: ACOG Committee Opinion No. 651: Menstruation in Girls and Adolescents: Using the Menstrual Cycle as a Vital Sign. </a:t>
            </a:r>
            <a:r>
              <a:rPr lang="en-US" sz="6400" b="0" dirty="0" err="1">
                <a:solidFill>
                  <a:srgbClr val="232D48"/>
                </a:solidFill>
              </a:rPr>
              <a:t>Obstet</a:t>
            </a:r>
            <a:r>
              <a:rPr lang="en-US" sz="6400" b="0" dirty="0">
                <a:solidFill>
                  <a:srgbClr val="232D48"/>
                </a:solidFill>
              </a:rPr>
              <a:t> </a:t>
            </a:r>
            <a:r>
              <a:rPr lang="en-US" sz="6400" b="0" dirty="0" err="1">
                <a:solidFill>
                  <a:srgbClr val="232D48"/>
                </a:solidFill>
              </a:rPr>
              <a:t>Gynecol</a:t>
            </a:r>
            <a:r>
              <a:rPr lang="en-US" sz="6400" b="0" dirty="0">
                <a:solidFill>
                  <a:srgbClr val="232D48"/>
                </a:solidFill>
              </a:rPr>
              <a:t> 2015</a:t>
            </a:r>
            <a:r>
              <a:rPr lang="en-US" sz="6400" dirty="0"/>
              <a:t>.</a:t>
            </a:r>
          </a:p>
        </p:txBody>
      </p:sp>
    </p:spTree>
    <p:extLst>
      <p:ext uri="{BB962C8B-B14F-4D97-AF65-F5344CB8AC3E}">
        <p14:creationId xmlns:p14="http://schemas.microsoft.com/office/powerpoint/2010/main" val="4169478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nSpc>
                <a:spcPct val="100000"/>
              </a:lnSpc>
            </a:pPr>
            <a:r>
              <a:rPr lang="en-US" dirty="0"/>
              <a:t>2 pulmonary emboli</a:t>
            </a:r>
          </a:p>
          <a:p>
            <a:pPr>
              <a:lnSpc>
                <a:spcPct val="100000"/>
              </a:lnSpc>
            </a:pPr>
            <a:r>
              <a:rPr lang="en-US" dirty="0"/>
              <a:t>Antiphospholipid antibody syndrome</a:t>
            </a:r>
          </a:p>
          <a:p>
            <a:pPr>
              <a:lnSpc>
                <a:spcPct val="100000"/>
              </a:lnSpc>
            </a:pPr>
            <a:r>
              <a:rPr lang="en-US" dirty="0"/>
              <a:t>Heavy menstrual bleeding and iron deficiency anemia with anticoagulation</a:t>
            </a:r>
          </a:p>
          <a:p>
            <a:pPr>
              <a:lnSpc>
                <a:spcPct val="100000"/>
              </a:lnSpc>
            </a:pPr>
            <a:r>
              <a:rPr lang="en-US" dirty="0"/>
              <a:t>Has difficulty remembering to take pills</a:t>
            </a:r>
          </a:p>
          <a:p>
            <a:pPr>
              <a:lnSpc>
                <a:spcPct val="100000"/>
              </a:lnSpc>
            </a:pPr>
            <a:r>
              <a:rPr lang="en-US" dirty="0"/>
              <a:t>Recently began having sex and needs contraception</a:t>
            </a:r>
          </a:p>
        </p:txBody>
      </p:sp>
      <p:sp>
        <p:nvSpPr>
          <p:cNvPr id="3" name="Title 2"/>
          <p:cNvSpPr>
            <a:spLocks noGrp="1"/>
          </p:cNvSpPr>
          <p:nvPr>
            <p:ph type="title"/>
          </p:nvPr>
        </p:nvSpPr>
        <p:spPr/>
        <p:txBody>
          <a:bodyPr/>
          <a:lstStyle/>
          <a:p>
            <a:r>
              <a:rPr lang="en-US" dirty="0"/>
              <a:t>Case #1: 17 year old with lupus and pulmonary emboli</a:t>
            </a:r>
          </a:p>
        </p:txBody>
      </p:sp>
    </p:spTree>
    <p:extLst>
      <p:ext uri="{BB962C8B-B14F-4D97-AF65-F5344CB8AC3E}">
        <p14:creationId xmlns:p14="http://schemas.microsoft.com/office/powerpoint/2010/main" val="3366141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nSpc>
                <a:spcPct val="100000"/>
              </a:lnSpc>
            </a:pPr>
            <a:r>
              <a:rPr lang="en-US" dirty="0"/>
              <a:t>First menses:</a:t>
            </a:r>
          </a:p>
          <a:p>
            <a:pPr>
              <a:lnSpc>
                <a:spcPct val="100000"/>
              </a:lnSpc>
            </a:pPr>
            <a:r>
              <a:rPr lang="en-US" dirty="0"/>
              <a:t>Syncope at school</a:t>
            </a:r>
          </a:p>
          <a:p>
            <a:pPr>
              <a:lnSpc>
                <a:spcPct val="100000"/>
              </a:lnSpc>
            </a:pPr>
            <a:r>
              <a:rPr lang="en-US" dirty="0"/>
              <a:t>comes into ER with bleeding lasting 2 weeks, Hgb of 8</a:t>
            </a:r>
          </a:p>
          <a:p>
            <a:endParaRPr lang="en-US" dirty="0"/>
          </a:p>
          <a:p>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Case #2: 12 year old with Von Willebrand’s disease</a:t>
            </a:r>
          </a:p>
        </p:txBody>
      </p:sp>
    </p:spTree>
    <p:extLst>
      <p:ext uri="{BB962C8B-B14F-4D97-AF65-F5344CB8AC3E}">
        <p14:creationId xmlns:p14="http://schemas.microsoft.com/office/powerpoint/2010/main" val="976003015"/>
      </p:ext>
    </p:extLst>
  </p:cSld>
  <p:clrMapOvr>
    <a:masterClrMapping/>
  </p:clrMapOvr>
</p:sld>
</file>

<file path=ppt/theme/theme1.xml><?xml version="1.0" encoding="utf-8"?>
<a:theme xmlns:a="http://schemas.openxmlformats.org/drawingml/2006/main" name="4_UVA GEN title and end slide">
  <a:themeElements>
    <a:clrScheme name="Custom 12">
      <a:dk1>
        <a:srgbClr val="FFFFFF"/>
      </a:dk1>
      <a:lt1>
        <a:srgbClr val="FFFFFF"/>
      </a:lt1>
      <a:dk2>
        <a:srgbClr val="FFFFFE"/>
      </a:dk2>
      <a:lt2>
        <a:srgbClr val="FDFCFB"/>
      </a:lt2>
      <a:accent1>
        <a:srgbClr val="27C3EA"/>
      </a:accent1>
      <a:accent2>
        <a:srgbClr val="BCD74C"/>
      </a:accent2>
      <a:accent3>
        <a:srgbClr val="F07422"/>
      </a:accent3>
      <a:accent4>
        <a:srgbClr val="8F6EB0"/>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6_UVA GEN inside 6">
  <a:themeElements>
    <a:clrScheme name="Custom 12">
      <a:dk1>
        <a:srgbClr val="FFFFFF"/>
      </a:dk1>
      <a:lt1>
        <a:srgbClr val="FFFFFF"/>
      </a:lt1>
      <a:dk2>
        <a:srgbClr val="FFFFFE"/>
      </a:dk2>
      <a:lt2>
        <a:srgbClr val="FDFCFB"/>
      </a:lt2>
      <a:accent1>
        <a:srgbClr val="27C3EA"/>
      </a:accent1>
      <a:accent2>
        <a:srgbClr val="BCD74C"/>
      </a:accent2>
      <a:accent3>
        <a:srgbClr val="F07422"/>
      </a:accent3>
      <a:accent4>
        <a:srgbClr val="8F6EB0"/>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UVA GEN title and end slide">
  <a:themeElements>
    <a:clrScheme name="Custom 12">
      <a:dk1>
        <a:srgbClr val="FFFFFF"/>
      </a:dk1>
      <a:lt1>
        <a:srgbClr val="FFFFFF"/>
      </a:lt1>
      <a:dk2>
        <a:srgbClr val="FFFFFE"/>
      </a:dk2>
      <a:lt2>
        <a:srgbClr val="FDFCFB"/>
      </a:lt2>
      <a:accent1>
        <a:srgbClr val="27C3EA"/>
      </a:accent1>
      <a:accent2>
        <a:srgbClr val="BCD74C"/>
      </a:accent2>
      <a:accent3>
        <a:srgbClr val="F07422"/>
      </a:accent3>
      <a:accent4>
        <a:srgbClr val="8F6EB0"/>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UVA GEN inside 6">
  <a:themeElements>
    <a:clrScheme name="Custom 12">
      <a:dk1>
        <a:srgbClr val="FFFFFF"/>
      </a:dk1>
      <a:lt1>
        <a:srgbClr val="FFFFFF"/>
      </a:lt1>
      <a:dk2>
        <a:srgbClr val="FFFFFE"/>
      </a:dk2>
      <a:lt2>
        <a:srgbClr val="FDFCFB"/>
      </a:lt2>
      <a:accent1>
        <a:srgbClr val="27C3EA"/>
      </a:accent1>
      <a:accent2>
        <a:srgbClr val="BCD74C"/>
      </a:accent2>
      <a:accent3>
        <a:srgbClr val="F07422"/>
      </a:accent3>
      <a:accent4>
        <a:srgbClr val="8F6EB0"/>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8_UVA GEN inside 6">
  <a:themeElements>
    <a:clrScheme name="Custom 12">
      <a:dk1>
        <a:srgbClr val="FFFFFF"/>
      </a:dk1>
      <a:lt1>
        <a:srgbClr val="FFFFFF"/>
      </a:lt1>
      <a:dk2>
        <a:srgbClr val="FFFFFE"/>
      </a:dk2>
      <a:lt2>
        <a:srgbClr val="FDFCFB"/>
      </a:lt2>
      <a:accent1>
        <a:srgbClr val="27C3EA"/>
      </a:accent1>
      <a:accent2>
        <a:srgbClr val="BCD74C"/>
      </a:accent2>
      <a:accent3>
        <a:srgbClr val="F07422"/>
      </a:accent3>
      <a:accent4>
        <a:srgbClr val="8F6EB0"/>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UVA GEN inside 6">
  <a:themeElements>
    <a:clrScheme name="Custom 12">
      <a:dk1>
        <a:srgbClr val="FFFFFF"/>
      </a:dk1>
      <a:lt1>
        <a:srgbClr val="FFFFFF"/>
      </a:lt1>
      <a:dk2>
        <a:srgbClr val="FFFFFE"/>
      </a:dk2>
      <a:lt2>
        <a:srgbClr val="FDFCFB"/>
      </a:lt2>
      <a:accent1>
        <a:srgbClr val="27C3EA"/>
      </a:accent1>
      <a:accent2>
        <a:srgbClr val="BCD74C"/>
      </a:accent2>
      <a:accent3>
        <a:srgbClr val="F07422"/>
      </a:accent3>
      <a:accent4>
        <a:srgbClr val="8F6EB0"/>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9_UVA GEN inside 6">
  <a:themeElements>
    <a:clrScheme name="Custom 12">
      <a:dk1>
        <a:srgbClr val="FFFFFF"/>
      </a:dk1>
      <a:lt1>
        <a:srgbClr val="FFFFFF"/>
      </a:lt1>
      <a:dk2>
        <a:srgbClr val="FFFFFE"/>
      </a:dk2>
      <a:lt2>
        <a:srgbClr val="FDFCFB"/>
      </a:lt2>
      <a:accent1>
        <a:srgbClr val="27C3EA"/>
      </a:accent1>
      <a:accent2>
        <a:srgbClr val="BCD74C"/>
      </a:accent2>
      <a:accent3>
        <a:srgbClr val="F07422"/>
      </a:accent3>
      <a:accent4>
        <a:srgbClr val="8F6EB0"/>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UVA GEN inside 6">
  <a:themeElements>
    <a:clrScheme name="Custom 12">
      <a:dk1>
        <a:srgbClr val="FFFFFF"/>
      </a:dk1>
      <a:lt1>
        <a:srgbClr val="FFFFFF"/>
      </a:lt1>
      <a:dk2>
        <a:srgbClr val="FFFFFE"/>
      </a:dk2>
      <a:lt2>
        <a:srgbClr val="FDFCFB"/>
      </a:lt2>
      <a:accent1>
        <a:srgbClr val="27C3EA"/>
      </a:accent1>
      <a:accent2>
        <a:srgbClr val="BCD74C"/>
      </a:accent2>
      <a:accent3>
        <a:srgbClr val="F07422"/>
      </a:accent3>
      <a:accent4>
        <a:srgbClr val="8F6EB0"/>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UVA GEN inside 6">
  <a:themeElements>
    <a:clrScheme name="Custom 12">
      <a:dk1>
        <a:srgbClr val="FFFFFF"/>
      </a:dk1>
      <a:lt1>
        <a:srgbClr val="FFFFFF"/>
      </a:lt1>
      <a:dk2>
        <a:srgbClr val="FFFFFE"/>
      </a:dk2>
      <a:lt2>
        <a:srgbClr val="FDFCFB"/>
      </a:lt2>
      <a:accent1>
        <a:srgbClr val="27C3EA"/>
      </a:accent1>
      <a:accent2>
        <a:srgbClr val="BCD74C"/>
      </a:accent2>
      <a:accent3>
        <a:srgbClr val="F07422"/>
      </a:accent3>
      <a:accent4>
        <a:srgbClr val="8F6EB0"/>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5_UVA GEN inside 6">
  <a:themeElements>
    <a:clrScheme name="Custom 12">
      <a:dk1>
        <a:srgbClr val="FFFFFF"/>
      </a:dk1>
      <a:lt1>
        <a:srgbClr val="FFFFFF"/>
      </a:lt1>
      <a:dk2>
        <a:srgbClr val="FFFFFE"/>
      </a:dk2>
      <a:lt2>
        <a:srgbClr val="FDFCFB"/>
      </a:lt2>
      <a:accent1>
        <a:srgbClr val="27C3EA"/>
      </a:accent1>
      <a:accent2>
        <a:srgbClr val="BCD74C"/>
      </a:accent2>
      <a:accent3>
        <a:srgbClr val="F07422"/>
      </a:accent3>
      <a:accent4>
        <a:srgbClr val="8F6EB0"/>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12968</TotalTime>
  <Words>5799</Words>
  <Application>Microsoft Office PowerPoint</Application>
  <PresentationFormat>Widescreen</PresentationFormat>
  <Paragraphs>561</Paragraphs>
  <Slides>53</Slides>
  <Notes>43</Notes>
  <HiddenSlides>1</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53</vt:i4>
      </vt:variant>
    </vt:vector>
  </HeadingPairs>
  <TitlesOfParts>
    <vt:vector size="71" baseType="lpstr">
      <vt:lpstr>Arial</vt:lpstr>
      <vt:lpstr>Arial</vt:lpstr>
      <vt:lpstr>BlinkMacSystemFont</vt:lpstr>
      <vt:lpstr>Book Antiqua</vt:lpstr>
      <vt:lpstr>Calibri</vt:lpstr>
      <vt:lpstr>Georgia</vt:lpstr>
      <vt:lpstr>ITC Franklin Gothic Book</vt:lpstr>
      <vt:lpstr>ITC Franklin Gothic Heavy</vt:lpstr>
      <vt:lpstr>4_UVA GEN title and end slide</vt:lpstr>
      <vt:lpstr>5_UVA GEN title and end slide</vt:lpstr>
      <vt:lpstr>UVA GEN inside 6</vt:lpstr>
      <vt:lpstr>8_UVA GEN inside 6</vt:lpstr>
      <vt:lpstr>2_UVA GEN inside 6</vt:lpstr>
      <vt:lpstr>9_UVA GEN inside 6</vt:lpstr>
      <vt:lpstr>3_UVA GEN inside 6</vt:lpstr>
      <vt:lpstr>4_UVA GEN inside 6</vt:lpstr>
      <vt:lpstr>5_UVA GEN inside 6</vt:lpstr>
      <vt:lpstr>6_UVA GEN inside 6</vt:lpstr>
      <vt:lpstr>Susan Hayden Gray, MD, FAAP</vt:lpstr>
      <vt:lpstr>Disclosures</vt:lpstr>
      <vt:lpstr>Objectives</vt:lpstr>
      <vt:lpstr>Spoiler alert</vt:lpstr>
      <vt:lpstr>Preferred Language</vt:lpstr>
      <vt:lpstr>What does “heavy” mean to patients?</vt:lpstr>
      <vt:lpstr>What is normal /average?</vt:lpstr>
      <vt:lpstr>Case #1: 17 year old with lupus and pulmonary emboli</vt:lpstr>
      <vt:lpstr>Case #2: 12 year old with Von Willebrand’s disease</vt:lpstr>
      <vt:lpstr>Case #3</vt:lpstr>
      <vt:lpstr>What is the right treatment for these patients?</vt:lpstr>
      <vt:lpstr>Strategies used for menstrual management </vt:lpstr>
      <vt:lpstr>Menstrual History questions</vt:lpstr>
      <vt:lpstr>Progestin containing intrauterine devices (LNG-IUD)</vt:lpstr>
      <vt:lpstr>IUDs available in USA</vt:lpstr>
      <vt:lpstr>IUD insertion: sedation may be required</vt:lpstr>
      <vt:lpstr>Subdermal implant (Nexplanon®)</vt:lpstr>
      <vt:lpstr>Depot medroxyprogesterone acetate  (DMPA, Depo Provera®)</vt:lpstr>
      <vt:lpstr>Intravaginal Ring (etonogestrel /ethinyl estradiol, Nuvaring® AND segesterone acetate/ethinyl estradiol, Annovera ®)</vt:lpstr>
      <vt:lpstr>Intravaginal ring</vt:lpstr>
      <vt:lpstr>Contraceptive patches  (norelgestromin /ethinyl estradiol, Xulane ®; AND levonorgestrel/ethinyl estradiol, Twirla ®)</vt:lpstr>
      <vt:lpstr>Contraceptive patch</vt:lpstr>
      <vt:lpstr>Extended cycle or continuous combined (+ estrogen) hormonal contraceptives</vt:lpstr>
      <vt:lpstr>Progestin only pills—high dose</vt:lpstr>
      <vt:lpstr>Progestin only pills—NEW concept</vt:lpstr>
      <vt:lpstr>Progestin only pills—SUPER NEW CONCEPT</vt:lpstr>
      <vt:lpstr>What is the goal? Contraceptive Efficacy</vt:lpstr>
      <vt:lpstr>What is the goal? Amenorrhea</vt:lpstr>
      <vt:lpstr>What is the goal? Not causing a VTE</vt:lpstr>
      <vt:lpstr>WHO and CDC Medical eligibility criteria (MEC) </vt:lpstr>
      <vt:lpstr>PowerPoint Presentation</vt:lpstr>
      <vt:lpstr>Examples of contraindications to estrogen use</vt:lpstr>
      <vt:lpstr>Thrombosis: synergistic risk factors</vt:lpstr>
      <vt:lpstr>PowerPoint Presentation</vt:lpstr>
      <vt:lpstr>US Medical Eligibility for Contraception/ Special Practice Recommendations APP</vt:lpstr>
      <vt:lpstr>PowerPoint Presentation</vt:lpstr>
      <vt:lpstr>Case #1: 17 yo with lupus</vt:lpstr>
      <vt:lpstr>PowerPoint Presentation</vt:lpstr>
      <vt:lpstr>What is the goal? Amenorrhea AND contraceptive efficacy</vt:lpstr>
      <vt:lpstr>Case #2: 12 year old with Von Willebrand’s disease</vt:lpstr>
      <vt:lpstr>Abnormal uterine bleeding</vt:lpstr>
      <vt:lpstr>Case #3</vt:lpstr>
      <vt:lpstr>Avoiding thrombosis risk</vt:lpstr>
      <vt:lpstr>Summary </vt:lpstr>
      <vt:lpstr>***Excellent reference from FWGBD***</vt:lpstr>
      <vt:lpstr>PowerPoint Presentation</vt:lpstr>
      <vt:lpstr>References</vt:lpstr>
      <vt:lpstr>References</vt:lpstr>
      <vt:lpstr>References</vt:lpstr>
      <vt:lpstr>References</vt:lpstr>
      <vt:lpstr>References</vt:lpstr>
      <vt:lpstr>How to communicate very low absolute risk?</vt:lpstr>
      <vt:lpstr>DMPA and bone density</vt:lpstr>
    </vt:vector>
  </TitlesOfParts>
  <Company>Circle120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Therese Vincent</dc:creator>
  <cp:lastModifiedBy>Gray, Susan H *HS</cp:lastModifiedBy>
  <cp:revision>239</cp:revision>
  <cp:lastPrinted>2020-11-11T23:16:10Z</cp:lastPrinted>
  <dcterms:created xsi:type="dcterms:W3CDTF">2017-10-18T15:58:36Z</dcterms:created>
  <dcterms:modified xsi:type="dcterms:W3CDTF">2024-03-31T18:42:30Z</dcterms:modified>
</cp:coreProperties>
</file>