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41"/>
  </p:notesMasterIdLst>
  <p:sldIdLst>
    <p:sldId id="256" r:id="rId3"/>
    <p:sldId id="303" r:id="rId4"/>
    <p:sldId id="304" r:id="rId5"/>
    <p:sldId id="284" r:id="rId6"/>
    <p:sldId id="285" r:id="rId7"/>
    <p:sldId id="313" r:id="rId8"/>
    <p:sldId id="287" r:id="rId9"/>
    <p:sldId id="288" r:id="rId10"/>
    <p:sldId id="289" r:id="rId11"/>
    <p:sldId id="259" r:id="rId12"/>
    <p:sldId id="267" r:id="rId13"/>
    <p:sldId id="290" r:id="rId14"/>
    <p:sldId id="268" r:id="rId15"/>
    <p:sldId id="314" r:id="rId16"/>
    <p:sldId id="258" r:id="rId17"/>
    <p:sldId id="266" r:id="rId18"/>
    <p:sldId id="296" r:id="rId19"/>
    <p:sldId id="270" r:id="rId20"/>
    <p:sldId id="275" r:id="rId21"/>
    <p:sldId id="272" r:id="rId22"/>
    <p:sldId id="273" r:id="rId23"/>
    <p:sldId id="299" r:id="rId24"/>
    <p:sldId id="298" r:id="rId25"/>
    <p:sldId id="262" r:id="rId26"/>
    <p:sldId id="263" r:id="rId27"/>
    <p:sldId id="274" r:id="rId28"/>
    <p:sldId id="260" r:id="rId29"/>
    <p:sldId id="309" r:id="rId30"/>
    <p:sldId id="300" r:id="rId31"/>
    <p:sldId id="310" r:id="rId32"/>
    <p:sldId id="302" r:id="rId33"/>
    <p:sldId id="311" r:id="rId34"/>
    <p:sldId id="316" r:id="rId35"/>
    <p:sldId id="312" r:id="rId36"/>
    <p:sldId id="317" r:id="rId37"/>
    <p:sldId id="308" r:id="rId38"/>
    <p:sldId id="315" r:id="rId39"/>
    <p:sldId id="294"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67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48" autoAdjust="0"/>
    <p:restoredTop sz="94660"/>
  </p:normalViewPr>
  <p:slideViewPr>
    <p:cSldViewPr snapToGrid="0">
      <p:cViewPr varScale="1">
        <p:scale>
          <a:sx n="50" d="100"/>
          <a:sy n="50" d="100"/>
        </p:scale>
        <p:origin x="54" y="180"/>
      </p:cViewPr>
      <p:guideLst/>
    </p:cSldViewPr>
  </p:slideViewPr>
  <p:notesTextViewPr>
    <p:cViewPr>
      <p:scale>
        <a:sx n="1" d="1"/>
        <a:sy n="1" d="1"/>
      </p:scale>
      <p:origin x="0" y="0"/>
    </p:cViewPr>
  </p:notesTextViewPr>
  <p:sorterViewPr>
    <p:cViewPr>
      <p:scale>
        <a:sx n="100" d="100"/>
        <a:sy n="100" d="100"/>
      </p:scale>
      <p:origin x="0" y="-61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B88F246-81FB-40F9-BDDC-64DFCF31C9F9}" type="datetimeFigureOut">
              <a:rPr lang="en-US" smtClean="0"/>
              <a:t>4/3/2024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EA21960-7061-48A1-8BE5-742699D6999C}" type="slidenum">
              <a:rPr lang="en-US" smtClean="0"/>
              <a:t>‹#›</a:t>
            </a:fld>
            <a:endParaRPr lang="en-US"/>
          </a:p>
        </p:txBody>
      </p:sp>
    </p:spTree>
    <p:extLst>
      <p:ext uri="{BB962C8B-B14F-4D97-AF65-F5344CB8AC3E}">
        <p14:creationId xmlns:p14="http://schemas.microsoft.com/office/powerpoint/2010/main" val="477704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cbi.nlm.nih.gov/pmc/articles/PMC4373004/#CR69"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ncbi.nlm.nih.gov/pmc/articles/PMC4373004/#CR71" TargetMode="External"/><Relationship Id="rId4" Type="http://schemas.openxmlformats.org/officeDocument/2006/relationships/hyperlink" Target="https://www.ncbi.nlm.nih.gov/pmc/articles/PMC4373004/#CR7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The introduction of chromosome banding in 1969–70 has been one of the most important innovations in cytogenetics. The discovery was first made in </a:t>
            </a:r>
            <a:r>
              <a:rPr lang="en-US" b="0" i="1" dirty="0">
                <a:solidFill>
                  <a:srgbClr val="212121"/>
                </a:solidFill>
                <a:effectLst/>
                <a:latin typeface="Cambria" panose="02040503050406030204" pitchFamily="18" charset="0"/>
              </a:rPr>
              <a:t>Vicia </a:t>
            </a:r>
            <a:r>
              <a:rPr lang="en-US" b="0" i="1" dirty="0" err="1">
                <a:solidFill>
                  <a:srgbClr val="212121"/>
                </a:solidFill>
                <a:effectLst/>
                <a:latin typeface="Cambria" panose="02040503050406030204" pitchFamily="18" charset="0"/>
              </a:rPr>
              <a:t>faba</a:t>
            </a:r>
            <a:r>
              <a:rPr lang="en-US" b="0" i="0" dirty="0">
                <a:solidFill>
                  <a:srgbClr val="212121"/>
                </a:solidFill>
                <a:effectLst/>
                <a:latin typeface="Cambria" panose="02040503050406030204" pitchFamily="18" charset="0"/>
              </a:rPr>
              <a:t> by the group of </a:t>
            </a:r>
            <a:r>
              <a:rPr lang="en-US" b="0" i="0" dirty="0" err="1">
                <a:solidFill>
                  <a:srgbClr val="212121"/>
                </a:solidFill>
                <a:effectLst/>
                <a:latin typeface="Cambria" panose="02040503050406030204" pitchFamily="18" charset="0"/>
              </a:rPr>
              <a:t>Caspersson</a:t>
            </a:r>
            <a:r>
              <a:rPr lang="en-US" b="0" i="0" dirty="0">
                <a:solidFill>
                  <a:srgbClr val="212121"/>
                </a:solidFill>
                <a:effectLst/>
                <a:latin typeface="Cambria" panose="02040503050406030204" pitchFamily="18" charset="0"/>
              </a:rPr>
              <a:t> and Zech with quinacrine that intercalated into DNA producing dark and light Q-bands visible by UV microscopy along each chromosome [</a:t>
            </a:r>
            <a:r>
              <a:rPr lang="en-US" b="0" i="0" u="sng" dirty="0">
                <a:solidFill>
                  <a:srgbClr val="376FAA"/>
                </a:solidFill>
                <a:effectLst/>
                <a:latin typeface="Cambria" panose="02040503050406030204" pitchFamily="18" charset="0"/>
                <a:hlinkClick r:id="rId3"/>
              </a:rPr>
              <a:t>69</a:t>
            </a:r>
            <a:r>
              <a:rPr lang="en-US" b="0" i="0" dirty="0">
                <a:solidFill>
                  <a:srgbClr val="212121"/>
                </a:solidFill>
                <a:effectLst/>
                <a:latin typeface="Cambria" panose="02040503050406030204" pitchFamily="18" charset="0"/>
              </a:rPr>
              <a:t>]. Lore Zech discovered in the following year that all human chromosomes could be identified from one another by Q-banding [</a:t>
            </a:r>
            <a:r>
              <a:rPr lang="en-US" b="0" i="0" u="sng" dirty="0">
                <a:solidFill>
                  <a:srgbClr val="376FAA"/>
                </a:solidFill>
                <a:effectLst/>
                <a:latin typeface="Cambria" panose="02040503050406030204" pitchFamily="18" charset="0"/>
                <a:hlinkClick r:id="rId4"/>
              </a:rPr>
              <a:t>70</a:t>
            </a:r>
            <a:r>
              <a:rPr lang="en-US" b="0" i="0" dirty="0">
                <a:solidFill>
                  <a:srgbClr val="212121"/>
                </a:solidFill>
                <a:effectLst/>
                <a:latin typeface="Cambria" panose="02040503050406030204" pitchFamily="18" charset="0"/>
              </a:rPr>
              <a:t>]. Her pioneering work on Q-banding and its application to the recognition of chromosome aberrations in </a:t>
            </a:r>
            <a:r>
              <a:rPr lang="en-US" b="0" i="0" dirty="0" err="1">
                <a:solidFill>
                  <a:srgbClr val="212121"/>
                </a:solidFill>
                <a:effectLst/>
                <a:latin typeface="Cambria" panose="02040503050406030204" pitchFamily="18" charset="0"/>
              </a:rPr>
              <a:t>leukaemia</a:t>
            </a:r>
            <a:r>
              <a:rPr lang="en-US" b="0" i="0" dirty="0">
                <a:solidFill>
                  <a:srgbClr val="212121"/>
                </a:solidFill>
                <a:effectLst/>
                <a:latin typeface="Cambria" panose="02040503050406030204" pitchFamily="18" charset="0"/>
              </a:rPr>
              <a:t> and lymphomas are not sufficiently acknowledged [</a:t>
            </a:r>
            <a:r>
              <a:rPr lang="en-US" b="0" i="0" u="sng" dirty="0">
                <a:solidFill>
                  <a:srgbClr val="376FAA"/>
                </a:solidFill>
                <a:effectLst/>
                <a:latin typeface="Cambria" panose="02040503050406030204" pitchFamily="18" charset="0"/>
                <a:hlinkClick r:id="rId5"/>
              </a:rPr>
              <a:t>71</a:t>
            </a:r>
            <a:r>
              <a:rPr lang="en-US" b="0" i="0" dirty="0">
                <a:solidFill>
                  <a:srgbClr val="212121"/>
                </a:solidFill>
                <a:effectLst/>
                <a:latin typeface="Cambria" panose="02040503050406030204" pitchFamily="18" charset="0"/>
              </a:rPr>
              <a:t>].</a:t>
            </a:r>
            <a:endParaRPr lang="en-US" dirty="0"/>
          </a:p>
        </p:txBody>
      </p:sp>
      <p:sp>
        <p:nvSpPr>
          <p:cNvPr id="4" name="Slide Number Placeholder 3"/>
          <p:cNvSpPr>
            <a:spLocks noGrp="1"/>
          </p:cNvSpPr>
          <p:nvPr>
            <p:ph type="sldNum" sz="quarter" idx="5"/>
          </p:nvPr>
        </p:nvSpPr>
        <p:spPr/>
        <p:txBody>
          <a:bodyPr/>
          <a:lstStyle/>
          <a:p>
            <a:fld id="{3EA21960-7061-48A1-8BE5-742699D6999C}" type="slidenum">
              <a:rPr lang="en-US" smtClean="0"/>
              <a:t>15</a:t>
            </a:fld>
            <a:endParaRPr lang="en-US"/>
          </a:p>
        </p:txBody>
      </p:sp>
    </p:spTree>
    <p:extLst>
      <p:ext uri="{BB962C8B-B14F-4D97-AF65-F5344CB8AC3E}">
        <p14:creationId xmlns:p14="http://schemas.microsoft.com/office/powerpoint/2010/main" val="2204601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Born 15 May 1925 · Norwich, England</a:t>
            </a:r>
          </a:p>
          <a:p>
            <a:r>
              <a:rPr lang="en-US" dirty="0"/>
              <a:t>Died  25 December 2014 (aged 89)</a:t>
            </a:r>
          </a:p>
        </p:txBody>
      </p:sp>
      <p:sp>
        <p:nvSpPr>
          <p:cNvPr id="4" name="Slide Number Placeholder 3"/>
          <p:cNvSpPr>
            <a:spLocks noGrp="1"/>
          </p:cNvSpPr>
          <p:nvPr>
            <p:ph type="sldNum" sz="quarter" idx="5"/>
          </p:nvPr>
        </p:nvSpPr>
        <p:spPr/>
        <p:txBody>
          <a:bodyPr/>
          <a:lstStyle/>
          <a:p>
            <a:fld id="{FDDE86C5-AB60-4E11-AA26-EBBBD6087AF4}" type="slidenum">
              <a:rPr lang="en-US" smtClean="0"/>
              <a:t>23</a:t>
            </a:fld>
            <a:endParaRPr lang="en-US"/>
          </a:p>
        </p:txBody>
      </p:sp>
    </p:spTree>
    <p:extLst>
      <p:ext uri="{BB962C8B-B14F-4D97-AF65-F5344CB8AC3E}">
        <p14:creationId xmlns:p14="http://schemas.microsoft.com/office/powerpoint/2010/main" val="850983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E86C5-AB60-4E11-AA26-EBBBD6087AF4}" type="slidenum">
              <a:rPr lang="en-US" smtClean="0"/>
              <a:t>30</a:t>
            </a:fld>
            <a:endParaRPr lang="en-US"/>
          </a:p>
        </p:txBody>
      </p:sp>
    </p:spTree>
    <p:extLst>
      <p:ext uri="{BB962C8B-B14F-4D97-AF65-F5344CB8AC3E}">
        <p14:creationId xmlns:p14="http://schemas.microsoft.com/office/powerpoint/2010/main" val="3480104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ADE27-E643-4441-A71B-215531067A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17DBDE-04AA-CEF9-6C1B-23AE7EF1DF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A523F8-E06F-1ECA-1C56-C86D6B23CBC5}"/>
              </a:ext>
            </a:extLst>
          </p:cNvPr>
          <p:cNvSpPr>
            <a:spLocks noGrp="1"/>
          </p:cNvSpPr>
          <p:nvPr>
            <p:ph type="dt" sz="half" idx="10"/>
          </p:nvPr>
        </p:nvSpPr>
        <p:spPr/>
        <p:txBody>
          <a:bodyPr/>
          <a:lstStyle/>
          <a:p>
            <a:fld id="{A6D16E0B-7907-4464-9498-D10003FF73FE}" type="datetimeFigureOut">
              <a:rPr lang="en-US" smtClean="0"/>
              <a:t>4/3/2024</a:t>
            </a:fld>
            <a:endParaRPr lang="en-US"/>
          </a:p>
        </p:txBody>
      </p:sp>
      <p:sp>
        <p:nvSpPr>
          <p:cNvPr id="5" name="Footer Placeholder 4">
            <a:extLst>
              <a:ext uri="{FF2B5EF4-FFF2-40B4-BE49-F238E27FC236}">
                <a16:creationId xmlns:a16="http://schemas.microsoft.com/office/drawing/2014/main" id="{E00D7982-314E-1F50-98E7-C723E75B61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B7E06-C243-6043-6D34-A599C0C37F22}"/>
              </a:ext>
            </a:extLst>
          </p:cNvPr>
          <p:cNvSpPr>
            <a:spLocks noGrp="1"/>
          </p:cNvSpPr>
          <p:nvPr>
            <p:ph type="sldNum" sz="quarter" idx="12"/>
          </p:nvPr>
        </p:nvSpPr>
        <p:spPr/>
        <p:txBody>
          <a:bodyPr/>
          <a:lstStyle/>
          <a:p>
            <a:fld id="{6712C790-A7A4-48A5-8AF3-F62F02031A9E}" type="slidenum">
              <a:rPr lang="en-US" smtClean="0"/>
              <a:t>‹#›</a:t>
            </a:fld>
            <a:endParaRPr lang="en-US"/>
          </a:p>
        </p:txBody>
      </p:sp>
    </p:spTree>
    <p:extLst>
      <p:ext uri="{BB962C8B-B14F-4D97-AF65-F5344CB8AC3E}">
        <p14:creationId xmlns:p14="http://schemas.microsoft.com/office/powerpoint/2010/main" val="4188680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131EE-37D2-AA51-E72A-6C1C416A77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834AF3-04D5-70D6-952F-162EF867F7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D0A80-8B94-4665-43D8-0FA1E88A4378}"/>
              </a:ext>
            </a:extLst>
          </p:cNvPr>
          <p:cNvSpPr>
            <a:spLocks noGrp="1"/>
          </p:cNvSpPr>
          <p:nvPr>
            <p:ph type="dt" sz="half" idx="10"/>
          </p:nvPr>
        </p:nvSpPr>
        <p:spPr/>
        <p:txBody>
          <a:bodyPr/>
          <a:lstStyle/>
          <a:p>
            <a:fld id="{A6D16E0B-7907-4464-9498-D10003FF73FE}" type="datetimeFigureOut">
              <a:rPr lang="en-US" smtClean="0"/>
              <a:t>4/3/2024</a:t>
            </a:fld>
            <a:endParaRPr lang="en-US"/>
          </a:p>
        </p:txBody>
      </p:sp>
      <p:sp>
        <p:nvSpPr>
          <p:cNvPr id="5" name="Footer Placeholder 4">
            <a:extLst>
              <a:ext uri="{FF2B5EF4-FFF2-40B4-BE49-F238E27FC236}">
                <a16:creationId xmlns:a16="http://schemas.microsoft.com/office/drawing/2014/main" id="{F00FB87C-6EA7-FA6B-1153-F21523E4AF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4FED34-F9A7-09A0-3D1D-6D41477EC1BA}"/>
              </a:ext>
            </a:extLst>
          </p:cNvPr>
          <p:cNvSpPr>
            <a:spLocks noGrp="1"/>
          </p:cNvSpPr>
          <p:nvPr>
            <p:ph type="sldNum" sz="quarter" idx="12"/>
          </p:nvPr>
        </p:nvSpPr>
        <p:spPr/>
        <p:txBody>
          <a:bodyPr/>
          <a:lstStyle/>
          <a:p>
            <a:fld id="{6712C790-A7A4-48A5-8AF3-F62F02031A9E}" type="slidenum">
              <a:rPr lang="en-US" smtClean="0"/>
              <a:t>‹#›</a:t>
            </a:fld>
            <a:endParaRPr lang="en-US"/>
          </a:p>
        </p:txBody>
      </p:sp>
    </p:spTree>
    <p:extLst>
      <p:ext uri="{BB962C8B-B14F-4D97-AF65-F5344CB8AC3E}">
        <p14:creationId xmlns:p14="http://schemas.microsoft.com/office/powerpoint/2010/main" val="408762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EE4F57-0CC8-92FF-5D4E-18B5E5AD25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012E49-A9A7-2782-4799-C6CF011CCD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613D2-0040-3FAF-28A5-FC04BE2C892B}"/>
              </a:ext>
            </a:extLst>
          </p:cNvPr>
          <p:cNvSpPr>
            <a:spLocks noGrp="1"/>
          </p:cNvSpPr>
          <p:nvPr>
            <p:ph type="dt" sz="half" idx="10"/>
          </p:nvPr>
        </p:nvSpPr>
        <p:spPr/>
        <p:txBody>
          <a:bodyPr/>
          <a:lstStyle/>
          <a:p>
            <a:fld id="{A6D16E0B-7907-4464-9498-D10003FF73FE}" type="datetimeFigureOut">
              <a:rPr lang="en-US" smtClean="0"/>
              <a:t>4/3/2024</a:t>
            </a:fld>
            <a:endParaRPr lang="en-US"/>
          </a:p>
        </p:txBody>
      </p:sp>
      <p:sp>
        <p:nvSpPr>
          <p:cNvPr id="5" name="Footer Placeholder 4">
            <a:extLst>
              <a:ext uri="{FF2B5EF4-FFF2-40B4-BE49-F238E27FC236}">
                <a16:creationId xmlns:a16="http://schemas.microsoft.com/office/drawing/2014/main" id="{6DB65C3C-82B8-2520-8A58-601A06FF3C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0004B8-DA34-5BAC-B804-85D83F5E9085}"/>
              </a:ext>
            </a:extLst>
          </p:cNvPr>
          <p:cNvSpPr>
            <a:spLocks noGrp="1"/>
          </p:cNvSpPr>
          <p:nvPr>
            <p:ph type="sldNum" sz="quarter" idx="12"/>
          </p:nvPr>
        </p:nvSpPr>
        <p:spPr/>
        <p:txBody>
          <a:bodyPr/>
          <a:lstStyle/>
          <a:p>
            <a:fld id="{6712C790-A7A4-48A5-8AF3-F62F02031A9E}" type="slidenum">
              <a:rPr lang="en-US" smtClean="0"/>
              <a:t>‹#›</a:t>
            </a:fld>
            <a:endParaRPr lang="en-US"/>
          </a:p>
        </p:txBody>
      </p:sp>
    </p:spTree>
    <p:extLst>
      <p:ext uri="{BB962C8B-B14F-4D97-AF65-F5344CB8AC3E}">
        <p14:creationId xmlns:p14="http://schemas.microsoft.com/office/powerpoint/2010/main" val="3458495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4ABED-D61A-25B0-1C20-8D6D03FF0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A8E897-C85D-1FF9-3053-D16125C3D6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EA1476-E218-8352-0BFD-C35C0AA8F607}"/>
              </a:ext>
            </a:extLst>
          </p:cNvPr>
          <p:cNvSpPr>
            <a:spLocks noGrp="1"/>
          </p:cNvSpPr>
          <p:nvPr>
            <p:ph type="dt" sz="half" idx="10"/>
          </p:nvPr>
        </p:nvSpPr>
        <p:spPr/>
        <p:txBody>
          <a:bodyPr/>
          <a:lstStyle/>
          <a:p>
            <a:fld id="{CE69B52D-20AC-4D4D-8780-5FC43F69F61D}" type="datetimeFigureOut">
              <a:rPr lang="en-US" smtClean="0"/>
              <a:t>4/3/2024</a:t>
            </a:fld>
            <a:endParaRPr lang="en-US"/>
          </a:p>
        </p:txBody>
      </p:sp>
      <p:sp>
        <p:nvSpPr>
          <p:cNvPr id="5" name="Footer Placeholder 4">
            <a:extLst>
              <a:ext uri="{FF2B5EF4-FFF2-40B4-BE49-F238E27FC236}">
                <a16:creationId xmlns:a16="http://schemas.microsoft.com/office/drawing/2014/main" id="{10501766-17B4-2BB7-99AF-BAACDFF67E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3D79B7-F47A-A80F-9C8F-CB81E34FE92B}"/>
              </a:ext>
            </a:extLst>
          </p:cNvPr>
          <p:cNvSpPr>
            <a:spLocks noGrp="1"/>
          </p:cNvSpPr>
          <p:nvPr>
            <p:ph type="sldNum" sz="quarter" idx="12"/>
          </p:nvPr>
        </p:nvSpPr>
        <p:spPr/>
        <p:txBody>
          <a:bodyPr/>
          <a:lstStyle/>
          <a:p>
            <a:fld id="{DDB7EFAA-E962-40B3-BE92-B0FCA45A7FF2}" type="slidenum">
              <a:rPr lang="en-US" smtClean="0"/>
              <a:t>‹#›</a:t>
            </a:fld>
            <a:endParaRPr lang="en-US"/>
          </a:p>
        </p:txBody>
      </p:sp>
    </p:spTree>
    <p:extLst>
      <p:ext uri="{BB962C8B-B14F-4D97-AF65-F5344CB8AC3E}">
        <p14:creationId xmlns:p14="http://schemas.microsoft.com/office/powerpoint/2010/main" val="3776988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D6FE3E-82F5-1F47-8910-F94EF2D201EA}"/>
              </a:ext>
            </a:extLst>
          </p:cNvPr>
          <p:cNvSpPr>
            <a:spLocks noGrp="1"/>
          </p:cNvSpPr>
          <p:nvPr>
            <p:ph type="dt" sz="half" idx="10"/>
          </p:nvPr>
        </p:nvSpPr>
        <p:spPr/>
        <p:txBody>
          <a:bodyPr/>
          <a:lstStyle/>
          <a:p>
            <a:fld id="{CE69B52D-20AC-4D4D-8780-5FC43F69F61D}" type="datetimeFigureOut">
              <a:rPr lang="en-US" smtClean="0"/>
              <a:t>4/3/2024</a:t>
            </a:fld>
            <a:endParaRPr lang="en-US"/>
          </a:p>
        </p:txBody>
      </p:sp>
      <p:sp>
        <p:nvSpPr>
          <p:cNvPr id="3" name="Footer Placeholder 2">
            <a:extLst>
              <a:ext uri="{FF2B5EF4-FFF2-40B4-BE49-F238E27FC236}">
                <a16:creationId xmlns:a16="http://schemas.microsoft.com/office/drawing/2014/main" id="{BB83ED47-C540-4A02-0251-9EB6B43D3C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0581A0-541D-4288-3FC6-9444C1BB91C3}"/>
              </a:ext>
            </a:extLst>
          </p:cNvPr>
          <p:cNvSpPr>
            <a:spLocks noGrp="1"/>
          </p:cNvSpPr>
          <p:nvPr>
            <p:ph type="sldNum" sz="quarter" idx="12"/>
          </p:nvPr>
        </p:nvSpPr>
        <p:spPr/>
        <p:txBody>
          <a:bodyPr/>
          <a:lstStyle/>
          <a:p>
            <a:fld id="{DDB7EFAA-E962-40B3-BE92-B0FCA45A7FF2}" type="slidenum">
              <a:rPr lang="en-US" smtClean="0"/>
              <a:t>‹#›</a:t>
            </a:fld>
            <a:endParaRPr lang="en-US"/>
          </a:p>
        </p:txBody>
      </p:sp>
    </p:spTree>
    <p:extLst>
      <p:ext uri="{BB962C8B-B14F-4D97-AF65-F5344CB8AC3E}">
        <p14:creationId xmlns:p14="http://schemas.microsoft.com/office/powerpoint/2010/main" val="2777057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2579F-2A82-3F66-A964-81D36413D3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B787BF-C455-FD4D-2877-DBB5DE8894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6F0B17-3D77-5211-269E-5B36192C85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3F3F70-AF98-0B19-3386-0CA3579271FF}"/>
              </a:ext>
            </a:extLst>
          </p:cNvPr>
          <p:cNvSpPr>
            <a:spLocks noGrp="1"/>
          </p:cNvSpPr>
          <p:nvPr>
            <p:ph type="dt" sz="half" idx="10"/>
          </p:nvPr>
        </p:nvSpPr>
        <p:spPr/>
        <p:txBody>
          <a:bodyPr/>
          <a:lstStyle/>
          <a:p>
            <a:fld id="{CE69B52D-20AC-4D4D-8780-5FC43F69F61D}" type="datetimeFigureOut">
              <a:rPr lang="en-US" smtClean="0"/>
              <a:t>4/3/2024</a:t>
            </a:fld>
            <a:endParaRPr lang="en-US"/>
          </a:p>
        </p:txBody>
      </p:sp>
      <p:sp>
        <p:nvSpPr>
          <p:cNvPr id="6" name="Footer Placeholder 5">
            <a:extLst>
              <a:ext uri="{FF2B5EF4-FFF2-40B4-BE49-F238E27FC236}">
                <a16:creationId xmlns:a16="http://schemas.microsoft.com/office/drawing/2014/main" id="{AFC060E0-6DE6-F843-F610-16F58E0966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242BCF-EF44-D564-6D43-16D61824AE9A}"/>
              </a:ext>
            </a:extLst>
          </p:cNvPr>
          <p:cNvSpPr>
            <a:spLocks noGrp="1"/>
          </p:cNvSpPr>
          <p:nvPr>
            <p:ph type="sldNum" sz="quarter" idx="12"/>
          </p:nvPr>
        </p:nvSpPr>
        <p:spPr/>
        <p:txBody>
          <a:bodyPr/>
          <a:lstStyle/>
          <a:p>
            <a:fld id="{DDB7EFAA-E962-40B3-BE92-B0FCA45A7FF2}" type="slidenum">
              <a:rPr lang="en-US" smtClean="0"/>
              <a:t>‹#›</a:t>
            </a:fld>
            <a:endParaRPr lang="en-US"/>
          </a:p>
        </p:txBody>
      </p:sp>
    </p:spTree>
    <p:extLst>
      <p:ext uri="{BB962C8B-B14F-4D97-AF65-F5344CB8AC3E}">
        <p14:creationId xmlns:p14="http://schemas.microsoft.com/office/powerpoint/2010/main" val="1439896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82416-6DEA-F2A5-2B03-C937E02DB4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81209F-D3B8-2AC2-6966-865385315F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0C4E36-3DFF-BDF9-35B6-FD5E409527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BBF84A-AEE8-7CC2-3B20-C0CF25DF001C}"/>
              </a:ext>
            </a:extLst>
          </p:cNvPr>
          <p:cNvSpPr>
            <a:spLocks noGrp="1"/>
          </p:cNvSpPr>
          <p:nvPr>
            <p:ph type="dt" sz="half" idx="10"/>
          </p:nvPr>
        </p:nvSpPr>
        <p:spPr/>
        <p:txBody>
          <a:bodyPr/>
          <a:lstStyle/>
          <a:p>
            <a:fld id="{CE69B52D-20AC-4D4D-8780-5FC43F69F61D}" type="datetimeFigureOut">
              <a:rPr lang="en-US" smtClean="0"/>
              <a:t>4/3/2024</a:t>
            </a:fld>
            <a:endParaRPr lang="en-US"/>
          </a:p>
        </p:txBody>
      </p:sp>
      <p:sp>
        <p:nvSpPr>
          <p:cNvPr id="6" name="Footer Placeholder 5">
            <a:extLst>
              <a:ext uri="{FF2B5EF4-FFF2-40B4-BE49-F238E27FC236}">
                <a16:creationId xmlns:a16="http://schemas.microsoft.com/office/drawing/2014/main" id="{B01D4234-A9E4-0D29-0174-523359588D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65052E-1EAC-0139-359E-A51557DEB6CA}"/>
              </a:ext>
            </a:extLst>
          </p:cNvPr>
          <p:cNvSpPr>
            <a:spLocks noGrp="1"/>
          </p:cNvSpPr>
          <p:nvPr>
            <p:ph type="sldNum" sz="quarter" idx="12"/>
          </p:nvPr>
        </p:nvSpPr>
        <p:spPr/>
        <p:txBody>
          <a:bodyPr/>
          <a:lstStyle/>
          <a:p>
            <a:fld id="{DDB7EFAA-E962-40B3-BE92-B0FCA45A7FF2}" type="slidenum">
              <a:rPr lang="en-US" smtClean="0"/>
              <a:t>‹#›</a:t>
            </a:fld>
            <a:endParaRPr lang="en-US"/>
          </a:p>
        </p:txBody>
      </p:sp>
    </p:spTree>
    <p:extLst>
      <p:ext uri="{BB962C8B-B14F-4D97-AF65-F5344CB8AC3E}">
        <p14:creationId xmlns:p14="http://schemas.microsoft.com/office/powerpoint/2010/main" val="1631450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FD8CC-AE27-8CEC-7741-A60041FA94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A53397-4C28-5DB4-21EA-6B9C6BBFBC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B72662-DF20-25D9-B1FD-C7E6B6E713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ECBFC7-03B4-CA26-2A64-3D1698205A07}"/>
              </a:ext>
            </a:extLst>
          </p:cNvPr>
          <p:cNvSpPr>
            <a:spLocks noGrp="1"/>
          </p:cNvSpPr>
          <p:nvPr>
            <p:ph type="dt" sz="half" idx="10"/>
          </p:nvPr>
        </p:nvSpPr>
        <p:spPr/>
        <p:txBody>
          <a:bodyPr/>
          <a:lstStyle/>
          <a:p>
            <a:fld id="{CE69B52D-20AC-4D4D-8780-5FC43F69F61D}" type="datetimeFigureOut">
              <a:rPr lang="en-US" smtClean="0"/>
              <a:t>4/3/2024</a:t>
            </a:fld>
            <a:endParaRPr lang="en-US"/>
          </a:p>
        </p:txBody>
      </p:sp>
      <p:sp>
        <p:nvSpPr>
          <p:cNvPr id="6" name="Footer Placeholder 5">
            <a:extLst>
              <a:ext uri="{FF2B5EF4-FFF2-40B4-BE49-F238E27FC236}">
                <a16:creationId xmlns:a16="http://schemas.microsoft.com/office/drawing/2014/main" id="{7FEF6D9F-F2E3-B510-7867-EF8EC6C52C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BFE5F4-76D4-DE47-1035-4584C23F3295}"/>
              </a:ext>
            </a:extLst>
          </p:cNvPr>
          <p:cNvSpPr>
            <a:spLocks noGrp="1"/>
          </p:cNvSpPr>
          <p:nvPr>
            <p:ph type="sldNum" sz="quarter" idx="12"/>
          </p:nvPr>
        </p:nvSpPr>
        <p:spPr/>
        <p:txBody>
          <a:bodyPr/>
          <a:lstStyle/>
          <a:p>
            <a:fld id="{DDB7EFAA-E962-40B3-BE92-B0FCA45A7FF2}" type="slidenum">
              <a:rPr lang="en-US" smtClean="0"/>
              <a:t>‹#›</a:t>
            </a:fld>
            <a:endParaRPr lang="en-US"/>
          </a:p>
        </p:txBody>
      </p:sp>
    </p:spTree>
    <p:extLst>
      <p:ext uri="{BB962C8B-B14F-4D97-AF65-F5344CB8AC3E}">
        <p14:creationId xmlns:p14="http://schemas.microsoft.com/office/powerpoint/2010/main" val="1262272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1D8E4-3425-1390-4DC4-422A7CBCB4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20B6FA-5F90-4739-002C-93252B14EF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8A0F4B-6293-7F42-E82C-F0D2B67325AC}"/>
              </a:ext>
            </a:extLst>
          </p:cNvPr>
          <p:cNvSpPr>
            <a:spLocks noGrp="1"/>
          </p:cNvSpPr>
          <p:nvPr>
            <p:ph type="dt" sz="half" idx="10"/>
          </p:nvPr>
        </p:nvSpPr>
        <p:spPr/>
        <p:txBody>
          <a:bodyPr/>
          <a:lstStyle/>
          <a:p>
            <a:fld id="{CE69B52D-20AC-4D4D-8780-5FC43F69F61D}" type="datetimeFigureOut">
              <a:rPr lang="en-US" smtClean="0"/>
              <a:t>4/3/2024</a:t>
            </a:fld>
            <a:endParaRPr lang="en-US"/>
          </a:p>
        </p:txBody>
      </p:sp>
      <p:sp>
        <p:nvSpPr>
          <p:cNvPr id="5" name="Footer Placeholder 4">
            <a:extLst>
              <a:ext uri="{FF2B5EF4-FFF2-40B4-BE49-F238E27FC236}">
                <a16:creationId xmlns:a16="http://schemas.microsoft.com/office/drawing/2014/main" id="{A8F74B78-5052-A472-070E-6D3F1A427C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0EF9BB-BB9D-2699-FDFB-3572C0D87EE5}"/>
              </a:ext>
            </a:extLst>
          </p:cNvPr>
          <p:cNvSpPr>
            <a:spLocks noGrp="1"/>
          </p:cNvSpPr>
          <p:nvPr>
            <p:ph type="sldNum" sz="quarter" idx="12"/>
          </p:nvPr>
        </p:nvSpPr>
        <p:spPr/>
        <p:txBody>
          <a:bodyPr/>
          <a:lstStyle/>
          <a:p>
            <a:fld id="{DDB7EFAA-E962-40B3-BE92-B0FCA45A7FF2}" type="slidenum">
              <a:rPr lang="en-US" smtClean="0"/>
              <a:t>‹#›</a:t>
            </a:fld>
            <a:endParaRPr lang="en-US"/>
          </a:p>
        </p:txBody>
      </p:sp>
    </p:spTree>
    <p:extLst>
      <p:ext uri="{BB962C8B-B14F-4D97-AF65-F5344CB8AC3E}">
        <p14:creationId xmlns:p14="http://schemas.microsoft.com/office/powerpoint/2010/main" val="2643298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C8BCC-6077-6CA4-6C52-6045FE314F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8A18C0-0DD0-6377-8857-5870CFF9C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CCD20-A166-3483-FF75-B0EBC6C70A09}"/>
              </a:ext>
            </a:extLst>
          </p:cNvPr>
          <p:cNvSpPr>
            <a:spLocks noGrp="1"/>
          </p:cNvSpPr>
          <p:nvPr>
            <p:ph type="dt" sz="half" idx="10"/>
          </p:nvPr>
        </p:nvSpPr>
        <p:spPr/>
        <p:txBody>
          <a:bodyPr/>
          <a:lstStyle/>
          <a:p>
            <a:fld id="{A6D16E0B-7907-4464-9498-D10003FF73FE}" type="datetimeFigureOut">
              <a:rPr lang="en-US" smtClean="0"/>
              <a:t>4/3/2024</a:t>
            </a:fld>
            <a:endParaRPr lang="en-US"/>
          </a:p>
        </p:txBody>
      </p:sp>
      <p:sp>
        <p:nvSpPr>
          <p:cNvPr id="5" name="Footer Placeholder 4">
            <a:extLst>
              <a:ext uri="{FF2B5EF4-FFF2-40B4-BE49-F238E27FC236}">
                <a16:creationId xmlns:a16="http://schemas.microsoft.com/office/drawing/2014/main" id="{3E81E056-3BDF-0A2C-2D7C-A4496907CF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FD2AEC-28CD-06EB-9FE6-B59BB458F0C9}"/>
              </a:ext>
            </a:extLst>
          </p:cNvPr>
          <p:cNvSpPr>
            <a:spLocks noGrp="1"/>
          </p:cNvSpPr>
          <p:nvPr>
            <p:ph type="sldNum" sz="quarter" idx="12"/>
          </p:nvPr>
        </p:nvSpPr>
        <p:spPr/>
        <p:txBody>
          <a:bodyPr/>
          <a:lstStyle/>
          <a:p>
            <a:fld id="{6712C790-A7A4-48A5-8AF3-F62F02031A9E}" type="slidenum">
              <a:rPr lang="en-US" smtClean="0"/>
              <a:t>‹#›</a:t>
            </a:fld>
            <a:endParaRPr lang="en-US"/>
          </a:p>
        </p:txBody>
      </p:sp>
    </p:spTree>
    <p:extLst>
      <p:ext uri="{BB962C8B-B14F-4D97-AF65-F5344CB8AC3E}">
        <p14:creationId xmlns:p14="http://schemas.microsoft.com/office/powerpoint/2010/main" val="3544290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89550-5202-4764-D42F-6E4459E795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F2769F-1959-EA5C-DEB2-10D47DE875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D5E909-4E44-53DD-E3C2-72E0B0FECC06}"/>
              </a:ext>
            </a:extLst>
          </p:cNvPr>
          <p:cNvSpPr>
            <a:spLocks noGrp="1"/>
          </p:cNvSpPr>
          <p:nvPr>
            <p:ph type="dt" sz="half" idx="10"/>
          </p:nvPr>
        </p:nvSpPr>
        <p:spPr/>
        <p:txBody>
          <a:bodyPr/>
          <a:lstStyle/>
          <a:p>
            <a:fld id="{A6D16E0B-7907-4464-9498-D10003FF73FE}" type="datetimeFigureOut">
              <a:rPr lang="en-US" smtClean="0"/>
              <a:t>4/3/2024</a:t>
            </a:fld>
            <a:endParaRPr lang="en-US"/>
          </a:p>
        </p:txBody>
      </p:sp>
      <p:sp>
        <p:nvSpPr>
          <p:cNvPr id="5" name="Footer Placeholder 4">
            <a:extLst>
              <a:ext uri="{FF2B5EF4-FFF2-40B4-BE49-F238E27FC236}">
                <a16:creationId xmlns:a16="http://schemas.microsoft.com/office/drawing/2014/main" id="{65C15C2E-5C33-1E2F-8253-1F9D75063A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125953-42F6-D8C7-6E15-C69E9CD826F8}"/>
              </a:ext>
            </a:extLst>
          </p:cNvPr>
          <p:cNvSpPr>
            <a:spLocks noGrp="1"/>
          </p:cNvSpPr>
          <p:nvPr>
            <p:ph type="sldNum" sz="quarter" idx="12"/>
          </p:nvPr>
        </p:nvSpPr>
        <p:spPr/>
        <p:txBody>
          <a:bodyPr/>
          <a:lstStyle/>
          <a:p>
            <a:fld id="{6712C790-A7A4-48A5-8AF3-F62F02031A9E}" type="slidenum">
              <a:rPr lang="en-US" smtClean="0"/>
              <a:t>‹#›</a:t>
            </a:fld>
            <a:endParaRPr lang="en-US"/>
          </a:p>
        </p:txBody>
      </p:sp>
    </p:spTree>
    <p:extLst>
      <p:ext uri="{BB962C8B-B14F-4D97-AF65-F5344CB8AC3E}">
        <p14:creationId xmlns:p14="http://schemas.microsoft.com/office/powerpoint/2010/main" val="52679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D3D17-F1F3-8850-B6EF-4ACF62B6FA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6BD8ED-E1DC-8D70-590F-48794220EF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7EAF94-31B3-4DE8-A531-E3B987B12B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6A38F6-3A1A-6F85-017B-5F036F06E640}"/>
              </a:ext>
            </a:extLst>
          </p:cNvPr>
          <p:cNvSpPr>
            <a:spLocks noGrp="1"/>
          </p:cNvSpPr>
          <p:nvPr>
            <p:ph type="dt" sz="half" idx="10"/>
          </p:nvPr>
        </p:nvSpPr>
        <p:spPr/>
        <p:txBody>
          <a:bodyPr/>
          <a:lstStyle/>
          <a:p>
            <a:fld id="{A6D16E0B-7907-4464-9498-D10003FF73FE}" type="datetimeFigureOut">
              <a:rPr lang="en-US" smtClean="0"/>
              <a:t>4/3/2024</a:t>
            </a:fld>
            <a:endParaRPr lang="en-US"/>
          </a:p>
        </p:txBody>
      </p:sp>
      <p:sp>
        <p:nvSpPr>
          <p:cNvPr id="6" name="Footer Placeholder 5">
            <a:extLst>
              <a:ext uri="{FF2B5EF4-FFF2-40B4-BE49-F238E27FC236}">
                <a16:creationId xmlns:a16="http://schemas.microsoft.com/office/drawing/2014/main" id="{50C5A3A0-106B-7584-5C28-44291AB0DD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111913-2829-AF98-DB34-D74B86D7A50F}"/>
              </a:ext>
            </a:extLst>
          </p:cNvPr>
          <p:cNvSpPr>
            <a:spLocks noGrp="1"/>
          </p:cNvSpPr>
          <p:nvPr>
            <p:ph type="sldNum" sz="quarter" idx="12"/>
          </p:nvPr>
        </p:nvSpPr>
        <p:spPr/>
        <p:txBody>
          <a:bodyPr/>
          <a:lstStyle/>
          <a:p>
            <a:fld id="{6712C790-A7A4-48A5-8AF3-F62F02031A9E}" type="slidenum">
              <a:rPr lang="en-US" smtClean="0"/>
              <a:t>‹#›</a:t>
            </a:fld>
            <a:endParaRPr lang="en-US"/>
          </a:p>
        </p:txBody>
      </p:sp>
    </p:spTree>
    <p:extLst>
      <p:ext uri="{BB962C8B-B14F-4D97-AF65-F5344CB8AC3E}">
        <p14:creationId xmlns:p14="http://schemas.microsoft.com/office/powerpoint/2010/main" val="3775583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43593-043F-8875-C375-ED91A885A5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BCAE53-2495-6A1C-BCC5-90C6CF4369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DE2EB9-DE40-FB32-1AFB-BC542E2306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56249D-F485-5B66-2B87-CD587D0395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BB2816-6F87-9B91-DB7D-47440C98F6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B61D88-9110-D6EA-D4AE-AE8AA8D95F10}"/>
              </a:ext>
            </a:extLst>
          </p:cNvPr>
          <p:cNvSpPr>
            <a:spLocks noGrp="1"/>
          </p:cNvSpPr>
          <p:nvPr>
            <p:ph type="dt" sz="half" idx="10"/>
          </p:nvPr>
        </p:nvSpPr>
        <p:spPr/>
        <p:txBody>
          <a:bodyPr/>
          <a:lstStyle/>
          <a:p>
            <a:fld id="{A6D16E0B-7907-4464-9498-D10003FF73FE}" type="datetimeFigureOut">
              <a:rPr lang="en-US" smtClean="0"/>
              <a:t>4/3/2024</a:t>
            </a:fld>
            <a:endParaRPr lang="en-US"/>
          </a:p>
        </p:txBody>
      </p:sp>
      <p:sp>
        <p:nvSpPr>
          <p:cNvPr id="8" name="Footer Placeholder 7">
            <a:extLst>
              <a:ext uri="{FF2B5EF4-FFF2-40B4-BE49-F238E27FC236}">
                <a16:creationId xmlns:a16="http://schemas.microsoft.com/office/drawing/2014/main" id="{23347F25-6E62-AE3C-331A-219EF1BC38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38791A-9079-B2BA-1469-91C8D598367C}"/>
              </a:ext>
            </a:extLst>
          </p:cNvPr>
          <p:cNvSpPr>
            <a:spLocks noGrp="1"/>
          </p:cNvSpPr>
          <p:nvPr>
            <p:ph type="sldNum" sz="quarter" idx="12"/>
          </p:nvPr>
        </p:nvSpPr>
        <p:spPr/>
        <p:txBody>
          <a:bodyPr/>
          <a:lstStyle/>
          <a:p>
            <a:fld id="{6712C790-A7A4-48A5-8AF3-F62F02031A9E}" type="slidenum">
              <a:rPr lang="en-US" smtClean="0"/>
              <a:t>‹#›</a:t>
            </a:fld>
            <a:endParaRPr lang="en-US"/>
          </a:p>
        </p:txBody>
      </p:sp>
    </p:spTree>
    <p:extLst>
      <p:ext uri="{BB962C8B-B14F-4D97-AF65-F5344CB8AC3E}">
        <p14:creationId xmlns:p14="http://schemas.microsoft.com/office/powerpoint/2010/main" val="1138708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469BC-FE53-BAAD-78B0-2703034443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93E594-1D68-5A77-9745-59624E88C566}"/>
              </a:ext>
            </a:extLst>
          </p:cNvPr>
          <p:cNvSpPr>
            <a:spLocks noGrp="1"/>
          </p:cNvSpPr>
          <p:nvPr>
            <p:ph type="dt" sz="half" idx="10"/>
          </p:nvPr>
        </p:nvSpPr>
        <p:spPr/>
        <p:txBody>
          <a:bodyPr/>
          <a:lstStyle/>
          <a:p>
            <a:fld id="{A6D16E0B-7907-4464-9498-D10003FF73FE}" type="datetimeFigureOut">
              <a:rPr lang="en-US" smtClean="0"/>
              <a:t>4/3/2024</a:t>
            </a:fld>
            <a:endParaRPr lang="en-US"/>
          </a:p>
        </p:txBody>
      </p:sp>
      <p:sp>
        <p:nvSpPr>
          <p:cNvPr id="4" name="Footer Placeholder 3">
            <a:extLst>
              <a:ext uri="{FF2B5EF4-FFF2-40B4-BE49-F238E27FC236}">
                <a16:creationId xmlns:a16="http://schemas.microsoft.com/office/drawing/2014/main" id="{3E9DACF4-4AE2-7BDC-0D75-39F082F51A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E904F8-82ED-964A-F94E-1EDD60403B95}"/>
              </a:ext>
            </a:extLst>
          </p:cNvPr>
          <p:cNvSpPr>
            <a:spLocks noGrp="1"/>
          </p:cNvSpPr>
          <p:nvPr>
            <p:ph type="sldNum" sz="quarter" idx="12"/>
          </p:nvPr>
        </p:nvSpPr>
        <p:spPr/>
        <p:txBody>
          <a:bodyPr/>
          <a:lstStyle/>
          <a:p>
            <a:fld id="{6712C790-A7A4-48A5-8AF3-F62F02031A9E}" type="slidenum">
              <a:rPr lang="en-US" smtClean="0"/>
              <a:t>‹#›</a:t>
            </a:fld>
            <a:endParaRPr lang="en-US"/>
          </a:p>
        </p:txBody>
      </p:sp>
    </p:spTree>
    <p:extLst>
      <p:ext uri="{BB962C8B-B14F-4D97-AF65-F5344CB8AC3E}">
        <p14:creationId xmlns:p14="http://schemas.microsoft.com/office/powerpoint/2010/main" val="2475863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EFC445-1C66-BBAF-A88B-C0F0F3D87DBA}"/>
              </a:ext>
            </a:extLst>
          </p:cNvPr>
          <p:cNvSpPr>
            <a:spLocks noGrp="1"/>
          </p:cNvSpPr>
          <p:nvPr>
            <p:ph type="dt" sz="half" idx="10"/>
          </p:nvPr>
        </p:nvSpPr>
        <p:spPr/>
        <p:txBody>
          <a:bodyPr/>
          <a:lstStyle/>
          <a:p>
            <a:fld id="{A6D16E0B-7907-4464-9498-D10003FF73FE}" type="datetimeFigureOut">
              <a:rPr lang="en-US" smtClean="0"/>
              <a:t>4/3/2024</a:t>
            </a:fld>
            <a:endParaRPr lang="en-US"/>
          </a:p>
        </p:txBody>
      </p:sp>
      <p:sp>
        <p:nvSpPr>
          <p:cNvPr id="3" name="Footer Placeholder 2">
            <a:extLst>
              <a:ext uri="{FF2B5EF4-FFF2-40B4-BE49-F238E27FC236}">
                <a16:creationId xmlns:a16="http://schemas.microsoft.com/office/drawing/2014/main" id="{C6602749-D062-B838-56CC-31B016F048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CB0EB6-FAE9-4C7E-65E8-18602D5A46AC}"/>
              </a:ext>
            </a:extLst>
          </p:cNvPr>
          <p:cNvSpPr>
            <a:spLocks noGrp="1"/>
          </p:cNvSpPr>
          <p:nvPr>
            <p:ph type="sldNum" sz="quarter" idx="12"/>
          </p:nvPr>
        </p:nvSpPr>
        <p:spPr/>
        <p:txBody>
          <a:bodyPr/>
          <a:lstStyle/>
          <a:p>
            <a:fld id="{6712C790-A7A4-48A5-8AF3-F62F02031A9E}" type="slidenum">
              <a:rPr lang="en-US" smtClean="0"/>
              <a:t>‹#›</a:t>
            </a:fld>
            <a:endParaRPr lang="en-US"/>
          </a:p>
        </p:txBody>
      </p:sp>
    </p:spTree>
    <p:extLst>
      <p:ext uri="{BB962C8B-B14F-4D97-AF65-F5344CB8AC3E}">
        <p14:creationId xmlns:p14="http://schemas.microsoft.com/office/powerpoint/2010/main" val="1780361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1C190-2782-542F-9DEC-B85B96C708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EA6D1D-8F48-A90B-BCC3-F0FB664088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DC65CF-E2DA-1279-C406-0E617D8733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2936E7-A560-75B1-5048-D0B9A24AF901}"/>
              </a:ext>
            </a:extLst>
          </p:cNvPr>
          <p:cNvSpPr>
            <a:spLocks noGrp="1"/>
          </p:cNvSpPr>
          <p:nvPr>
            <p:ph type="dt" sz="half" idx="10"/>
          </p:nvPr>
        </p:nvSpPr>
        <p:spPr/>
        <p:txBody>
          <a:bodyPr/>
          <a:lstStyle/>
          <a:p>
            <a:fld id="{A6D16E0B-7907-4464-9498-D10003FF73FE}" type="datetimeFigureOut">
              <a:rPr lang="en-US" smtClean="0"/>
              <a:t>4/3/2024</a:t>
            </a:fld>
            <a:endParaRPr lang="en-US"/>
          </a:p>
        </p:txBody>
      </p:sp>
      <p:sp>
        <p:nvSpPr>
          <p:cNvPr id="6" name="Footer Placeholder 5">
            <a:extLst>
              <a:ext uri="{FF2B5EF4-FFF2-40B4-BE49-F238E27FC236}">
                <a16:creationId xmlns:a16="http://schemas.microsoft.com/office/drawing/2014/main" id="{22DEBEB9-6621-341E-5E92-86EE73E1B6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BADA96-32FF-67DA-C555-4D47CD17824A}"/>
              </a:ext>
            </a:extLst>
          </p:cNvPr>
          <p:cNvSpPr>
            <a:spLocks noGrp="1"/>
          </p:cNvSpPr>
          <p:nvPr>
            <p:ph type="sldNum" sz="quarter" idx="12"/>
          </p:nvPr>
        </p:nvSpPr>
        <p:spPr/>
        <p:txBody>
          <a:bodyPr/>
          <a:lstStyle/>
          <a:p>
            <a:fld id="{6712C790-A7A4-48A5-8AF3-F62F02031A9E}" type="slidenum">
              <a:rPr lang="en-US" smtClean="0"/>
              <a:t>‹#›</a:t>
            </a:fld>
            <a:endParaRPr lang="en-US"/>
          </a:p>
        </p:txBody>
      </p:sp>
    </p:spTree>
    <p:extLst>
      <p:ext uri="{BB962C8B-B14F-4D97-AF65-F5344CB8AC3E}">
        <p14:creationId xmlns:p14="http://schemas.microsoft.com/office/powerpoint/2010/main" val="3852268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5244F-30DD-6234-C8E4-A0A7E068B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F53103-A41D-0644-924D-C8A32876D5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86B2DF-0182-E897-5006-EA2B6431E5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0D8136-FF6D-8324-F84F-A80E1727E4F9}"/>
              </a:ext>
            </a:extLst>
          </p:cNvPr>
          <p:cNvSpPr>
            <a:spLocks noGrp="1"/>
          </p:cNvSpPr>
          <p:nvPr>
            <p:ph type="dt" sz="half" idx="10"/>
          </p:nvPr>
        </p:nvSpPr>
        <p:spPr/>
        <p:txBody>
          <a:bodyPr/>
          <a:lstStyle/>
          <a:p>
            <a:fld id="{A6D16E0B-7907-4464-9498-D10003FF73FE}" type="datetimeFigureOut">
              <a:rPr lang="en-US" smtClean="0"/>
              <a:t>4/3/2024</a:t>
            </a:fld>
            <a:endParaRPr lang="en-US"/>
          </a:p>
        </p:txBody>
      </p:sp>
      <p:sp>
        <p:nvSpPr>
          <p:cNvPr id="6" name="Footer Placeholder 5">
            <a:extLst>
              <a:ext uri="{FF2B5EF4-FFF2-40B4-BE49-F238E27FC236}">
                <a16:creationId xmlns:a16="http://schemas.microsoft.com/office/drawing/2014/main" id="{8161BDA5-E36E-DC2D-1CD4-4A1FA3E298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4BB588-D854-22B1-5795-28056384C3F4}"/>
              </a:ext>
            </a:extLst>
          </p:cNvPr>
          <p:cNvSpPr>
            <a:spLocks noGrp="1"/>
          </p:cNvSpPr>
          <p:nvPr>
            <p:ph type="sldNum" sz="quarter" idx="12"/>
          </p:nvPr>
        </p:nvSpPr>
        <p:spPr/>
        <p:txBody>
          <a:bodyPr/>
          <a:lstStyle/>
          <a:p>
            <a:fld id="{6712C790-A7A4-48A5-8AF3-F62F02031A9E}" type="slidenum">
              <a:rPr lang="en-US" smtClean="0"/>
              <a:t>‹#›</a:t>
            </a:fld>
            <a:endParaRPr lang="en-US"/>
          </a:p>
        </p:txBody>
      </p:sp>
    </p:spTree>
    <p:extLst>
      <p:ext uri="{BB962C8B-B14F-4D97-AF65-F5344CB8AC3E}">
        <p14:creationId xmlns:p14="http://schemas.microsoft.com/office/powerpoint/2010/main" val="440472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846706-5507-FD5F-525D-07C1F59FCA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02192-44A6-D4A6-899A-D4ADEA5096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E442E-998A-EA32-34A3-EAD9E08C22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D16E0B-7907-4464-9498-D10003FF73FE}" type="datetimeFigureOut">
              <a:rPr lang="en-US" smtClean="0"/>
              <a:t>4/3/2024</a:t>
            </a:fld>
            <a:endParaRPr lang="en-US"/>
          </a:p>
        </p:txBody>
      </p:sp>
      <p:sp>
        <p:nvSpPr>
          <p:cNvPr id="5" name="Footer Placeholder 4">
            <a:extLst>
              <a:ext uri="{FF2B5EF4-FFF2-40B4-BE49-F238E27FC236}">
                <a16:creationId xmlns:a16="http://schemas.microsoft.com/office/drawing/2014/main" id="{D4BFBDEC-70B1-4672-CF86-B07181B3C1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65A539-AE88-F5B1-72BC-8D888FA3E1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12C790-A7A4-48A5-8AF3-F62F02031A9E}" type="slidenum">
              <a:rPr lang="en-US" smtClean="0"/>
              <a:t>‹#›</a:t>
            </a:fld>
            <a:endParaRPr lang="en-US"/>
          </a:p>
        </p:txBody>
      </p:sp>
    </p:spTree>
    <p:extLst>
      <p:ext uri="{BB962C8B-B14F-4D97-AF65-F5344CB8AC3E}">
        <p14:creationId xmlns:p14="http://schemas.microsoft.com/office/powerpoint/2010/main" val="3814640588"/>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1" r:id="rId3"/>
    <p:sldLayoutId id="2147483664" r:id="rId4"/>
    <p:sldLayoutId id="2147483653" r:id="rId5"/>
    <p:sldLayoutId id="2147483654" r:id="rId6"/>
    <p:sldLayoutId id="2147483665" r:id="rId7"/>
    <p:sldLayoutId id="2147483663" r:id="rId8"/>
    <p:sldLayoutId id="2147483662"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E4C1AE-4B9A-D774-847C-AA22DAAA76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3CB806-DFB8-90A1-8125-412FD77964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8F2521-0337-0C08-6270-B55EE7A4FD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69B52D-20AC-4D4D-8780-5FC43F69F61D}" type="datetimeFigureOut">
              <a:rPr lang="en-US" smtClean="0"/>
              <a:t>4/3/2024</a:t>
            </a:fld>
            <a:endParaRPr lang="en-US"/>
          </a:p>
        </p:txBody>
      </p:sp>
      <p:sp>
        <p:nvSpPr>
          <p:cNvPr id="5" name="Footer Placeholder 4">
            <a:extLst>
              <a:ext uri="{FF2B5EF4-FFF2-40B4-BE49-F238E27FC236}">
                <a16:creationId xmlns:a16="http://schemas.microsoft.com/office/drawing/2014/main" id="{72FFC022-07B6-84BB-359B-9A8E1DCE1C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B02905-2296-3A8E-A0D6-27AFA6A505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B7EFAA-E962-40B3-BE92-B0FCA45A7FF2}" type="slidenum">
              <a:rPr lang="en-US" smtClean="0"/>
              <a:t>‹#›</a:t>
            </a:fld>
            <a:endParaRPr lang="en-US"/>
          </a:p>
        </p:txBody>
      </p:sp>
    </p:spTree>
    <p:extLst>
      <p:ext uri="{BB962C8B-B14F-4D97-AF65-F5344CB8AC3E}">
        <p14:creationId xmlns:p14="http://schemas.microsoft.com/office/powerpoint/2010/main" val="1192629585"/>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52" r:id="rId3"/>
    <p:sldLayoutId id="2147483656" r:id="rId4"/>
    <p:sldLayoutId id="2147483657" r:id="rId5"/>
    <p:sldLayoutId id="214748365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160.png"/><Relationship Id="rId5" Type="http://schemas.openxmlformats.org/officeDocument/2006/relationships/image" Target="../media/image18.png"/><Relationship Id="rId4" Type="http://schemas.openxmlformats.org/officeDocument/2006/relationships/image" Target="../media/image140.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oleObject" Target="../embeddings/oleObject2.bin"/><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86EE405-8B96-EFD5-59A7-4CCBC2333105}"/>
              </a:ext>
            </a:extLst>
          </p:cNvPr>
          <p:cNvPicPr>
            <a:picLocks noChangeAspect="1"/>
          </p:cNvPicPr>
          <p:nvPr/>
        </p:nvPicPr>
        <p:blipFill rotWithShape="1">
          <a:blip r:embed="rId2"/>
          <a:srcRect l="13742" r="21621" b="909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EF6B09-5B59-0D55-86AD-3A41A8076027}"/>
              </a:ext>
            </a:extLst>
          </p:cNvPr>
          <p:cNvSpPr>
            <a:spLocks noGrp="1"/>
          </p:cNvSpPr>
          <p:nvPr>
            <p:ph type="ctrTitle"/>
          </p:nvPr>
        </p:nvSpPr>
        <p:spPr>
          <a:xfrm>
            <a:off x="477981" y="-457052"/>
            <a:ext cx="5091546" cy="3204134"/>
          </a:xfrm>
        </p:spPr>
        <p:txBody>
          <a:bodyPr anchor="b">
            <a:normAutofit/>
          </a:bodyPr>
          <a:lstStyle/>
          <a:p>
            <a:pPr algn="l"/>
            <a:r>
              <a:rPr lang="en-US" sz="4800" dirty="0">
                <a:solidFill>
                  <a:schemeClr val="bg1"/>
                </a:solidFill>
              </a:rPr>
              <a:t>Hemophilia Carriers </a:t>
            </a:r>
            <a:br>
              <a:rPr lang="en-US" sz="4800" dirty="0">
                <a:solidFill>
                  <a:schemeClr val="bg1"/>
                </a:solidFill>
              </a:rPr>
            </a:br>
            <a:r>
              <a:rPr lang="en-US" sz="4800" dirty="0">
                <a:solidFill>
                  <a:schemeClr val="bg1"/>
                </a:solidFill>
              </a:rPr>
              <a:t>and X-inactivation</a:t>
            </a:r>
          </a:p>
        </p:txBody>
      </p:sp>
      <p:sp>
        <p:nvSpPr>
          <p:cNvPr id="3" name="Subtitle 2">
            <a:extLst>
              <a:ext uri="{FF2B5EF4-FFF2-40B4-BE49-F238E27FC236}">
                <a16:creationId xmlns:a16="http://schemas.microsoft.com/office/drawing/2014/main" id="{671E3E89-FE19-82CD-DB22-88B3E30B5725}"/>
              </a:ext>
            </a:extLst>
          </p:cNvPr>
          <p:cNvSpPr>
            <a:spLocks noGrp="1"/>
          </p:cNvSpPr>
          <p:nvPr>
            <p:ph type="subTitle" idx="1"/>
          </p:nvPr>
        </p:nvSpPr>
        <p:spPr>
          <a:xfrm>
            <a:off x="477980" y="4872922"/>
            <a:ext cx="4023359" cy="1208141"/>
          </a:xfrm>
        </p:spPr>
        <p:txBody>
          <a:bodyPr>
            <a:normAutofit/>
          </a:bodyPr>
          <a:lstStyle/>
          <a:p>
            <a:pPr algn="l"/>
            <a:r>
              <a:rPr lang="en-US" sz="3200" dirty="0">
                <a:solidFill>
                  <a:schemeClr val="bg1"/>
                </a:solidFill>
              </a:rPr>
              <a:t>Bruce R Haas, MS LCGC</a:t>
            </a:r>
          </a:p>
          <a:p>
            <a:pPr algn="l"/>
            <a:r>
              <a:rPr lang="en-US" sz="3200" dirty="0">
                <a:solidFill>
                  <a:schemeClr val="bg1"/>
                </a:solidFill>
              </a:rPr>
              <a:t>12 April 2024</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3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par>
                                <p:cTn id="13" presetID="10" presetClass="entr" presetSubtype="0" fill="hold" grpId="0" nodeType="withEffect">
                                  <p:stCondLst>
                                    <p:cond delay="100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F158E6-85C3-3163-4A70-3E416DFD5B19}"/>
              </a:ext>
            </a:extLst>
          </p:cNvPr>
          <p:cNvSpPr>
            <a:spLocks noGrp="1"/>
          </p:cNvSpPr>
          <p:nvPr>
            <p:ph type="title"/>
          </p:nvPr>
        </p:nvSpPr>
        <p:spPr>
          <a:xfrm>
            <a:off x="838200" y="4552950"/>
            <a:ext cx="5692774" cy="1176428"/>
          </a:xfrm>
        </p:spPr>
        <p:txBody>
          <a:bodyPr anchor="t">
            <a:normAutofit fontScale="90000"/>
          </a:bodyPr>
          <a:lstStyle/>
          <a:p>
            <a:r>
              <a:rPr lang="en-US" sz="4000" dirty="0">
                <a:solidFill>
                  <a:schemeClr val="bg1"/>
                </a:solidFill>
              </a:rPr>
              <a:t>Children with Down Syndrome are a part of the story as to variability between  F8 and F9 carriers</a:t>
            </a:r>
          </a:p>
        </p:txBody>
      </p:sp>
      <p:pic>
        <p:nvPicPr>
          <p:cNvPr id="6" name="Content Placeholder 5">
            <a:extLst>
              <a:ext uri="{FF2B5EF4-FFF2-40B4-BE49-F238E27FC236}">
                <a16:creationId xmlns:a16="http://schemas.microsoft.com/office/drawing/2014/main" id="{D338B094-CB7D-DA5B-6233-AF2873A7AB2D}"/>
              </a:ext>
            </a:extLst>
          </p:cNvPr>
          <p:cNvPicPr>
            <a:picLocks noChangeAspect="1"/>
          </p:cNvPicPr>
          <p:nvPr/>
        </p:nvPicPr>
        <p:blipFill rotWithShape="1">
          <a:blip r:embed="rId2"/>
          <a:srcRect l="1544" r="2035"/>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5" name="Content Placeholder 4">
            <a:extLst>
              <a:ext uri="{FF2B5EF4-FFF2-40B4-BE49-F238E27FC236}">
                <a16:creationId xmlns:a16="http://schemas.microsoft.com/office/drawing/2014/main" id="{EDF89E23-54EC-A654-CEA4-6568E0361903}"/>
              </a:ext>
            </a:extLst>
          </p:cNvPr>
          <p:cNvPicPr>
            <a:picLocks noChangeAspect="1"/>
          </p:cNvPicPr>
          <p:nvPr/>
        </p:nvPicPr>
        <p:blipFill rotWithShape="1">
          <a:blip r:embed="rId3"/>
          <a:srcRect l="8434" r="-1" b="-1"/>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4" name="Content Placeholder 3">
            <a:extLst>
              <a:ext uri="{FF2B5EF4-FFF2-40B4-BE49-F238E27FC236}">
                <a16:creationId xmlns:a16="http://schemas.microsoft.com/office/drawing/2014/main" id="{5B846138-BEAC-6E40-990B-E5D046D69F42}"/>
              </a:ext>
            </a:extLst>
          </p:cNvPr>
          <p:cNvPicPr>
            <a:picLocks noChangeAspect="1"/>
          </p:cNvPicPr>
          <p:nvPr/>
        </p:nvPicPr>
        <p:blipFill rotWithShape="1">
          <a:blip r:embed="rId4"/>
          <a:srcRect l="6339" r="1" b="1"/>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43" name="Group 42">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44" name="Freeform: Shape 43">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8" name="Content Placeholder 37">
            <a:extLst>
              <a:ext uri="{FF2B5EF4-FFF2-40B4-BE49-F238E27FC236}">
                <a16:creationId xmlns:a16="http://schemas.microsoft.com/office/drawing/2014/main" id="{0676F3B7-A4E7-0AE3-32AF-591368F2FF1B}"/>
              </a:ext>
            </a:extLst>
          </p:cNvPr>
          <p:cNvSpPr>
            <a:spLocks noGrp="1"/>
          </p:cNvSpPr>
          <p:nvPr>
            <p:ph idx="1"/>
          </p:nvPr>
        </p:nvSpPr>
        <p:spPr>
          <a:xfrm>
            <a:off x="5664201" y="4766267"/>
            <a:ext cx="5692774" cy="1077411"/>
          </a:xfrm>
        </p:spPr>
        <p:txBody>
          <a:bodyPr>
            <a:normAutofit/>
          </a:bodyPr>
          <a:lstStyle/>
          <a:p>
            <a:pPr marL="0" indent="0">
              <a:buNone/>
            </a:pPr>
            <a:r>
              <a:rPr lang="en-US" sz="2400" dirty="0">
                <a:solidFill>
                  <a:schemeClr val="bg1">
                    <a:alpha val="80000"/>
                  </a:schemeClr>
                </a:solidFill>
              </a:rPr>
              <a:t>.</a:t>
            </a:r>
          </a:p>
        </p:txBody>
      </p:sp>
    </p:spTree>
    <p:extLst>
      <p:ext uri="{BB962C8B-B14F-4D97-AF65-F5344CB8AC3E}">
        <p14:creationId xmlns:p14="http://schemas.microsoft.com/office/powerpoint/2010/main" val="552392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B7A83B-1D2B-9A1F-44DB-EE6309695384}"/>
              </a:ext>
            </a:extLst>
          </p:cNvPr>
          <p:cNvSpPr>
            <a:spLocks noGrp="1"/>
          </p:cNvSpPr>
          <p:nvPr>
            <p:ph type="title"/>
          </p:nvPr>
        </p:nvSpPr>
        <p:spPr>
          <a:xfrm>
            <a:off x="640080" y="-990476"/>
            <a:ext cx="4368602" cy="1956841"/>
          </a:xfrm>
        </p:spPr>
        <p:txBody>
          <a:bodyPr vert="horz" lIns="91440" tIns="45720" rIns="91440" bIns="45720" rtlCol="0" anchor="b">
            <a:normAutofit/>
          </a:bodyPr>
          <a:lstStyle/>
          <a:p>
            <a:r>
              <a:rPr lang="en-US" sz="5400" dirty="0"/>
              <a:t>DS history</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76BB8848-33A1-D4DE-3444-479D3AE91F02}"/>
              </a:ext>
            </a:extLst>
          </p:cNvPr>
          <p:cNvSpPr>
            <a:spLocks noGrp="1"/>
          </p:cNvSpPr>
          <p:nvPr>
            <p:ph type="body" sz="half" idx="2"/>
          </p:nvPr>
        </p:nvSpPr>
        <p:spPr>
          <a:xfrm>
            <a:off x="640080" y="825197"/>
            <a:ext cx="4243589" cy="5011538"/>
          </a:xfrm>
        </p:spPr>
        <p:txBody>
          <a:bodyPr vert="horz" lIns="91440" tIns="45720" rIns="91440" bIns="45720" rtlCol="0">
            <a:noAutofit/>
          </a:bodyPr>
          <a:lstStyle/>
          <a:p>
            <a:pPr indent="-228600">
              <a:buFont typeface="Arial" panose="020B0604020202020204" pitchFamily="34" charset="0"/>
              <a:buChar char="•"/>
            </a:pPr>
            <a:r>
              <a:rPr lang="en-US" sz="3200" dirty="0"/>
              <a:t>The syndrome</a:t>
            </a:r>
            <a:r>
              <a:rPr lang="en-US" sz="3200" b="0" i="0" dirty="0">
                <a:effectLst/>
              </a:rPr>
              <a:t> is named after British physician John Langdon Down, who fully described the syndrome in 1866. Some aspects of the condition were described earlier by French psychiatrist Jean-Étienne Dominique </a:t>
            </a:r>
            <a:r>
              <a:rPr lang="en-US" sz="3200" b="0" i="0" dirty="0" err="1">
                <a:effectLst/>
              </a:rPr>
              <a:t>Esquirol</a:t>
            </a:r>
            <a:r>
              <a:rPr lang="en-US" sz="3200" b="0" i="0" dirty="0">
                <a:effectLst/>
              </a:rPr>
              <a:t> in 1838 and French physician Édouard </a:t>
            </a:r>
            <a:r>
              <a:rPr lang="en-US" sz="3200" b="0" i="0" dirty="0" err="1">
                <a:effectLst/>
              </a:rPr>
              <a:t>Séguin</a:t>
            </a:r>
            <a:r>
              <a:rPr lang="en-US" sz="3200" b="0" i="0" dirty="0">
                <a:effectLst/>
              </a:rPr>
              <a:t> in 1844.</a:t>
            </a:r>
            <a:endParaRPr lang="en-US" sz="3200" dirty="0"/>
          </a:p>
        </p:txBody>
      </p:sp>
      <p:pic>
        <p:nvPicPr>
          <p:cNvPr id="6" name="Content Placeholder 5">
            <a:extLst>
              <a:ext uri="{FF2B5EF4-FFF2-40B4-BE49-F238E27FC236}">
                <a16:creationId xmlns:a16="http://schemas.microsoft.com/office/drawing/2014/main" id="{2B760D20-FD59-7D26-5A3C-B1975FE50426}"/>
              </a:ext>
            </a:extLst>
          </p:cNvPr>
          <p:cNvPicPr>
            <a:picLocks noGrp="1" noChangeAspect="1"/>
          </p:cNvPicPr>
          <p:nvPr>
            <p:ph idx="1"/>
          </p:nvPr>
        </p:nvPicPr>
        <p:blipFill rotWithShape="1">
          <a:blip r:embed="rId2"/>
          <a:srcRect l="10650" r="2340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11240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18B96-06F9-F771-C37A-5DAEC80B34BD}"/>
              </a:ext>
            </a:extLst>
          </p:cNvPr>
          <p:cNvSpPr>
            <a:spLocks noGrp="1"/>
          </p:cNvSpPr>
          <p:nvPr>
            <p:ph type="title"/>
          </p:nvPr>
        </p:nvSpPr>
        <p:spPr>
          <a:xfrm>
            <a:off x="839788" y="345690"/>
            <a:ext cx="3932237" cy="1600200"/>
          </a:xfrm>
        </p:spPr>
        <p:txBody>
          <a:bodyPr>
            <a:normAutofit/>
          </a:bodyPr>
          <a:lstStyle/>
          <a:p>
            <a:r>
              <a:rPr lang="en-US" sz="4000" b="1" dirty="0"/>
              <a:t>Children with Down Syndrome</a:t>
            </a:r>
          </a:p>
        </p:txBody>
      </p:sp>
      <p:sp>
        <p:nvSpPr>
          <p:cNvPr id="3" name="Content Placeholder 2">
            <a:extLst>
              <a:ext uri="{FF2B5EF4-FFF2-40B4-BE49-F238E27FC236}">
                <a16:creationId xmlns:a16="http://schemas.microsoft.com/office/drawing/2014/main" id="{07C45C68-361E-4F2B-A629-79EB95AAB5B4}"/>
              </a:ext>
            </a:extLst>
          </p:cNvPr>
          <p:cNvSpPr>
            <a:spLocks noGrp="1"/>
          </p:cNvSpPr>
          <p:nvPr>
            <p:ph idx="1"/>
          </p:nvPr>
        </p:nvSpPr>
        <p:spPr/>
        <p:txBody>
          <a:bodyPr/>
          <a:lstStyle/>
          <a:p>
            <a:r>
              <a:rPr lang="en-US" dirty="0"/>
              <a:t>.</a:t>
            </a:r>
          </a:p>
        </p:txBody>
      </p:sp>
      <p:sp>
        <p:nvSpPr>
          <p:cNvPr id="4" name="Text Placeholder 3">
            <a:extLst>
              <a:ext uri="{FF2B5EF4-FFF2-40B4-BE49-F238E27FC236}">
                <a16:creationId xmlns:a16="http://schemas.microsoft.com/office/drawing/2014/main" id="{182189ED-4164-85B5-396C-30D09F11549C}"/>
              </a:ext>
            </a:extLst>
          </p:cNvPr>
          <p:cNvSpPr>
            <a:spLocks noGrp="1"/>
          </p:cNvSpPr>
          <p:nvPr>
            <p:ph type="body" sz="half" idx="2"/>
          </p:nvPr>
        </p:nvSpPr>
        <p:spPr>
          <a:xfrm>
            <a:off x="381169" y="2150051"/>
            <a:ext cx="4533731" cy="4260273"/>
          </a:xfrm>
        </p:spPr>
        <p:txBody>
          <a:bodyPr>
            <a:normAutofit fontScale="85000" lnSpcReduction="10000"/>
          </a:bodyPr>
          <a:lstStyle/>
          <a:p>
            <a:r>
              <a:rPr lang="en-US" sz="2800" dirty="0"/>
              <a:t>Common features include:</a:t>
            </a:r>
          </a:p>
          <a:p>
            <a:pPr marL="342900" indent="-342900">
              <a:buFont typeface="Arial" panose="020B0604020202020204" pitchFamily="34" charset="0"/>
              <a:buChar char="•"/>
            </a:pPr>
            <a:r>
              <a:rPr lang="en-US" sz="2800" dirty="0"/>
              <a:t>Heart defects</a:t>
            </a:r>
          </a:p>
          <a:p>
            <a:pPr marL="342900" indent="-342900">
              <a:buFont typeface="Arial" panose="020B0604020202020204" pitchFamily="34" charset="0"/>
              <a:buChar char="•"/>
            </a:pPr>
            <a:r>
              <a:rPr lang="en-US" sz="2800" dirty="0"/>
              <a:t>Rudimentary teeth</a:t>
            </a:r>
          </a:p>
          <a:p>
            <a:pPr marL="342900" indent="-342900">
              <a:buFont typeface="Arial" panose="020B0604020202020204" pitchFamily="34" charset="0"/>
              <a:buChar char="•"/>
            </a:pPr>
            <a:r>
              <a:rPr lang="en-US" sz="2800" dirty="0"/>
              <a:t>Hearing loss</a:t>
            </a:r>
          </a:p>
          <a:p>
            <a:pPr marL="342900" indent="-342900">
              <a:buFont typeface="Arial" panose="020B0604020202020204" pitchFamily="34" charset="0"/>
              <a:buChar char="•"/>
            </a:pPr>
            <a:r>
              <a:rPr lang="en-US" sz="2800" dirty="0"/>
              <a:t>Protruding tongue</a:t>
            </a:r>
          </a:p>
          <a:p>
            <a:pPr marL="342900" indent="-342900">
              <a:buFont typeface="Arial" panose="020B0604020202020204" pitchFamily="34" charset="0"/>
              <a:buChar char="•"/>
            </a:pPr>
            <a:r>
              <a:rPr lang="en-US" sz="2800" dirty="0"/>
              <a:t>Floppy babies</a:t>
            </a:r>
          </a:p>
          <a:p>
            <a:pPr marL="342900" indent="-342900">
              <a:buFont typeface="Arial" panose="020B0604020202020204" pitchFamily="34" charset="0"/>
              <a:buChar char="•"/>
            </a:pPr>
            <a:r>
              <a:rPr lang="en-US" sz="2800" dirty="0"/>
              <a:t>Shorter than brothers or sisters</a:t>
            </a:r>
            <a:endParaRPr lang="en-US" sz="2800" b="1" dirty="0"/>
          </a:p>
          <a:p>
            <a:pPr marL="342900" indent="-342900">
              <a:buFont typeface="Arial" panose="020B0604020202020204" pitchFamily="34" charset="0"/>
              <a:buChar char="•"/>
            </a:pPr>
            <a:r>
              <a:rPr lang="en-US" sz="2800" dirty="0"/>
              <a:t>Limitations in understanding and in schooling—that of a 4- year-old for the rest of one’s life</a:t>
            </a:r>
          </a:p>
        </p:txBody>
      </p:sp>
      <p:pic>
        <p:nvPicPr>
          <p:cNvPr id="6" name="Picture 5">
            <a:extLst>
              <a:ext uri="{FF2B5EF4-FFF2-40B4-BE49-F238E27FC236}">
                <a16:creationId xmlns:a16="http://schemas.microsoft.com/office/drawing/2014/main" id="{2ED5836E-9F4E-C663-898E-87A10D752952}"/>
              </a:ext>
            </a:extLst>
          </p:cNvPr>
          <p:cNvPicPr>
            <a:picLocks noChangeAspect="1"/>
          </p:cNvPicPr>
          <p:nvPr/>
        </p:nvPicPr>
        <p:blipFill>
          <a:blip r:embed="rId2"/>
          <a:stretch>
            <a:fillRect/>
          </a:stretch>
        </p:blipFill>
        <p:spPr>
          <a:xfrm>
            <a:off x="4821386" y="1032167"/>
            <a:ext cx="7132320" cy="4114800"/>
          </a:xfrm>
          <a:prstGeom prst="rect">
            <a:avLst/>
          </a:prstGeom>
        </p:spPr>
      </p:pic>
    </p:spTree>
    <p:extLst>
      <p:ext uri="{BB962C8B-B14F-4D97-AF65-F5344CB8AC3E}">
        <p14:creationId xmlns:p14="http://schemas.microsoft.com/office/powerpoint/2010/main" val="439434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12CD46B-704B-8972-3A30-DBEA68D15F3E}"/>
              </a:ext>
            </a:extLst>
          </p:cNvPr>
          <p:cNvPicPr>
            <a:picLocks noChangeAspect="1"/>
          </p:cNvPicPr>
          <p:nvPr/>
        </p:nvPicPr>
        <p:blipFill rotWithShape="1">
          <a:blip r:embed="rId2"/>
          <a:srcRect l="22121" r="2771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 name="TextBox 5">
            <a:extLst>
              <a:ext uri="{FF2B5EF4-FFF2-40B4-BE49-F238E27FC236}">
                <a16:creationId xmlns:a16="http://schemas.microsoft.com/office/drawing/2014/main" id="{78F396D6-8793-ECD6-9D61-721E0AFF2E33}"/>
              </a:ext>
            </a:extLst>
          </p:cNvPr>
          <p:cNvSpPr txBox="1"/>
          <p:nvPr/>
        </p:nvSpPr>
        <p:spPr>
          <a:xfrm>
            <a:off x="6513788" y="289940"/>
            <a:ext cx="5194992" cy="5718974"/>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800" dirty="0"/>
              <a:t>In 1959, the French physician Jérôme Lejeune identified Down syndrome as a chromosomal condition. Instead of the usual 46 chromosomes present in each cell, Lejeune </a:t>
            </a:r>
            <a:r>
              <a:rPr lang="en-US" sz="2800" dirty="0">
                <a:highlight>
                  <a:srgbClr val="FFFF00"/>
                </a:highlight>
              </a:rPr>
              <a:t>observed 47 in the cells of individuals with Down syndrome. </a:t>
            </a:r>
          </a:p>
          <a:p>
            <a:pPr indent="-228600">
              <a:lnSpc>
                <a:spcPct val="90000"/>
              </a:lnSpc>
              <a:spcAft>
                <a:spcPts val="600"/>
              </a:spcAft>
              <a:buFont typeface="Arial" panose="020B0604020202020204" pitchFamily="34" charset="0"/>
              <a:buChar char="•"/>
            </a:pPr>
            <a:endParaRPr lang="en-US" sz="2800" dirty="0"/>
          </a:p>
          <a:p>
            <a:pPr indent="-228600">
              <a:lnSpc>
                <a:spcPct val="90000"/>
              </a:lnSpc>
              <a:spcAft>
                <a:spcPts val="600"/>
              </a:spcAft>
              <a:buFont typeface="Arial" panose="020B0604020202020204" pitchFamily="34" charset="0"/>
              <a:buChar char="•"/>
            </a:pPr>
            <a:r>
              <a:rPr lang="en-US" sz="2800" dirty="0"/>
              <a:t>Only </a:t>
            </a:r>
            <a:r>
              <a:rPr lang="en-US" sz="2800" u="sng" dirty="0"/>
              <a:t>later</a:t>
            </a:r>
            <a:r>
              <a:rPr lang="en-US" sz="2800" dirty="0"/>
              <a:t> was it determined that an extra copy of chromosome 21 results in the characteristics associated with Down syndrome.</a:t>
            </a:r>
          </a:p>
          <a:p>
            <a:pPr indent="-228600">
              <a:lnSpc>
                <a:spcPct val="90000"/>
              </a:lnSpc>
              <a:spcAft>
                <a:spcPts val="600"/>
              </a:spcAft>
              <a:buFont typeface="Arial" panose="020B0604020202020204" pitchFamily="34" charset="0"/>
              <a:buChar char="•"/>
            </a:pPr>
            <a:endParaRPr lang="en-US" sz="2800" dirty="0"/>
          </a:p>
          <a:p>
            <a:pPr indent="-228600">
              <a:lnSpc>
                <a:spcPct val="90000"/>
              </a:lnSpc>
              <a:spcAft>
                <a:spcPts val="600"/>
              </a:spcAft>
              <a:buFont typeface="Arial" panose="020B0604020202020204" pitchFamily="34" charset="0"/>
              <a:buChar char="•"/>
            </a:pPr>
            <a:r>
              <a:rPr lang="en-US" sz="2000" dirty="0"/>
              <a:t>In the year 2000, an international team of scientists successfully identified and catalogued each of the approximately 329 genes on chromosome 21. </a:t>
            </a:r>
          </a:p>
        </p:txBody>
      </p:sp>
    </p:spTree>
    <p:extLst>
      <p:ext uri="{BB962C8B-B14F-4D97-AF65-F5344CB8AC3E}">
        <p14:creationId xmlns:p14="http://schemas.microsoft.com/office/powerpoint/2010/main" val="502939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D84054-B504-77E0-5D53-7340C066839F}"/>
              </a:ext>
            </a:extLst>
          </p:cNvPr>
          <p:cNvPicPr>
            <a:picLocks noChangeAspect="1"/>
          </p:cNvPicPr>
          <p:nvPr/>
        </p:nvPicPr>
        <p:blipFill rotWithShape="1">
          <a:blip r:embed="rId2"/>
          <a:srcRect t="20197" b="21617"/>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7" name="Group 6">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8" name="Freeform: Shape 7">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0" name="Group 9">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4" name="Freeform: Shape 13">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 name="Group 10">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2" name="Freeform: Shape 11">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Tree>
    <p:extLst>
      <p:ext uri="{BB962C8B-B14F-4D97-AF65-F5344CB8AC3E}">
        <p14:creationId xmlns:p14="http://schemas.microsoft.com/office/powerpoint/2010/main" val="342797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B4403C-C944-8A8C-BA82-CC3154677455}"/>
              </a:ext>
            </a:extLst>
          </p:cNvPr>
          <p:cNvPicPr>
            <a:picLocks noChangeAspect="1"/>
          </p:cNvPicPr>
          <p:nvPr/>
        </p:nvPicPr>
        <p:blipFill>
          <a:blip r:embed="rId3"/>
          <a:stretch>
            <a:fillRect/>
          </a:stretch>
        </p:blipFill>
        <p:spPr>
          <a:xfrm>
            <a:off x="1318923" y="0"/>
            <a:ext cx="9554153" cy="6858000"/>
          </a:xfrm>
          <a:prstGeom prst="rect">
            <a:avLst/>
          </a:prstGeom>
        </p:spPr>
      </p:pic>
    </p:spTree>
    <p:extLst>
      <p:ext uri="{BB962C8B-B14F-4D97-AF65-F5344CB8AC3E}">
        <p14:creationId xmlns:p14="http://schemas.microsoft.com/office/powerpoint/2010/main" val="1357633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6C70F576-3E47-2738-5AEF-5B3BC581CDAF}"/>
              </a:ext>
            </a:extLst>
          </p:cNvPr>
          <p:cNvPicPr>
            <a:picLocks noGrp="1" noChangeAspect="1"/>
          </p:cNvPicPr>
          <p:nvPr>
            <p:ph idx="1"/>
          </p:nvPr>
        </p:nvPicPr>
        <p:blipFill rotWithShape="1">
          <a:blip r:embed="rId2"/>
          <a:srcRect b="15746"/>
          <a:stretch/>
        </p:blipFill>
        <p:spPr>
          <a:xfrm>
            <a:off x="20" y="1282"/>
            <a:ext cx="12191980" cy="6856718"/>
          </a:xfrm>
          <a:prstGeom prst="rect">
            <a:avLst/>
          </a:prstGeom>
        </p:spPr>
      </p:pic>
    </p:spTree>
    <p:extLst>
      <p:ext uri="{BB962C8B-B14F-4D97-AF65-F5344CB8AC3E}">
        <p14:creationId xmlns:p14="http://schemas.microsoft.com/office/powerpoint/2010/main" val="2642286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70A168-958D-EF11-C61F-FFCCDBFE5358}"/>
              </a:ext>
            </a:extLst>
          </p:cNvPr>
          <p:cNvPicPr>
            <a:picLocks noChangeAspect="1"/>
          </p:cNvPicPr>
          <p:nvPr/>
        </p:nvPicPr>
        <p:blipFill rotWithShape="1">
          <a:blip r:embed="rId2"/>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B684C6-8075-58BC-5BCB-6CFBC106230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100" b="1">
                <a:solidFill>
                  <a:schemeClr val="tx1">
                    <a:lumMod val="85000"/>
                    <a:lumOff val="15000"/>
                  </a:schemeClr>
                </a:solidFill>
              </a:rPr>
              <a:t>A second X-chromosome is much bigger than a small Chromosome 21!</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63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00A84-C930-40A3-9A4E-F84DC1D8C29E}"/>
              </a:ext>
            </a:extLst>
          </p:cNvPr>
          <p:cNvSpPr>
            <a:spLocks noGrp="1"/>
          </p:cNvSpPr>
          <p:nvPr>
            <p:ph type="title"/>
          </p:nvPr>
        </p:nvSpPr>
        <p:spPr>
          <a:xfrm>
            <a:off x="838200" y="216270"/>
            <a:ext cx="10515600" cy="1325563"/>
          </a:xfrm>
        </p:spPr>
        <p:txBody>
          <a:bodyPr/>
          <a:lstStyle/>
          <a:p>
            <a:r>
              <a:rPr lang="en-US" dirty="0"/>
              <a:t>Mary Lyon asked…</a:t>
            </a:r>
          </a:p>
        </p:txBody>
      </p:sp>
      <p:sp>
        <p:nvSpPr>
          <p:cNvPr id="3" name="Content Placeholder 2">
            <a:extLst>
              <a:ext uri="{FF2B5EF4-FFF2-40B4-BE49-F238E27FC236}">
                <a16:creationId xmlns:a16="http://schemas.microsoft.com/office/drawing/2014/main" id="{A6124BD5-316A-BF63-5E7B-406C7678C9D8}"/>
              </a:ext>
            </a:extLst>
          </p:cNvPr>
          <p:cNvSpPr>
            <a:spLocks noGrp="1"/>
          </p:cNvSpPr>
          <p:nvPr>
            <p:ph sz="half" idx="1"/>
          </p:nvPr>
        </p:nvSpPr>
        <p:spPr/>
        <p:txBody>
          <a:bodyPr>
            <a:normAutofit/>
          </a:bodyPr>
          <a:lstStyle/>
          <a:p>
            <a:r>
              <a:rPr lang="en-US" sz="3200" dirty="0"/>
              <a:t>So if a third Chromosome 21—the smallest of human chromosomes—causes the many health issues in those with Down Syndrome…</a:t>
            </a:r>
          </a:p>
        </p:txBody>
      </p:sp>
      <p:sp>
        <p:nvSpPr>
          <p:cNvPr id="4" name="Content Placeholder 3">
            <a:extLst>
              <a:ext uri="{FF2B5EF4-FFF2-40B4-BE49-F238E27FC236}">
                <a16:creationId xmlns:a16="http://schemas.microsoft.com/office/drawing/2014/main" id="{C1CB111E-08CE-C80F-50F8-A3939C51879A}"/>
              </a:ext>
            </a:extLst>
          </p:cNvPr>
          <p:cNvSpPr>
            <a:spLocks noGrp="1"/>
          </p:cNvSpPr>
          <p:nvPr>
            <p:ph sz="half" idx="2"/>
          </p:nvPr>
        </p:nvSpPr>
        <p:spPr>
          <a:xfrm>
            <a:off x="6172200" y="1222858"/>
            <a:ext cx="5181600" cy="4294890"/>
          </a:xfrm>
        </p:spPr>
        <p:txBody>
          <a:bodyPr>
            <a:noAutofit/>
          </a:bodyPr>
          <a:lstStyle/>
          <a:p>
            <a:r>
              <a:rPr lang="en-US" sz="3200" dirty="0"/>
              <a:t>But an X-chromosome is much larger than both chromosome 21 and the Y chromosome… then why do females with two large X-chromosomes not have signs of </a:t>
            </a:r>
            <a:r>
              <a:rPr lang="en-US" sz="3200" dirty="0">
                <a:highlight>
                  <a:srgbClr val="FFFF00"/>
                </a:highlight>
              </a:rPr>
              <a:t>gene overload </a:t>
            </a:r>
            <a:r>
              <a:rPr lang="en-US" sz="3200" dirty="0"/>
              <a:t>compared to males who typically have a single X and a single Y?</a:t>
            </a:r>
          </a:p>
        </p:txBody>
      </p:sp>
    </p:spTree>
    <p:extLst>
      <p:ext uri="{BB962C8B-B14F-4D97-AF65-F5344CB8AC3E}">
        <p14:creationId xmlns:p14="http://schemas.microsoft.com/office/powerpoint/2010/main" val="2670621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F4515-28CA-4663-51D4-4889EC19A85A}"/>
              </a:ext>
            </a:extLst>
          </p:cNvPr>
          <p:cNvSpPr>
            <a:spLocks noGrp="1"/>
          </p:cNvSpPr>
          <p:nvPr>
            <p:ph type="title"/>
          </p:nvPr>
        </p:nvSpPr>
        <p:spPr>
          <a:xfrm>
            <a:off x="838200" y="747895"/>
            <a:ext cx="10515600" cy="1325563"/>
          </a:xfrm>
        </p:spPr>
        <p:txBody>
          <a:bodyPr/>
          <a:lstStyle/>
          <a:p>
            <a:r>
              <a:rPr lang="en-US" dirty="0"/>
              <a:t>If an extra 21 is overload, why isn’t having a second X ?????????????</a:t>
            </a:r>
          </a:p>
        </p:txBody>
      </p:sp>
      <p:pic>
        <p:nvPicPr>
          <p:cNvPr id="6" name="Content Placeholder 5">
            <a:extLst>
              <a:ext uri="{FF2B5EF4-FFF2-40B4-BE49-F238E27FC236}">
                <a16:creationId xmlns:a16="http://schemas.microsoft.com/office/drawing/2014/main" id="{BA0A74EF-D67B-3E56-6BAF-4B35DF48FB7C}"/>
              </a:ext>
            </a:extLst>
          </p:cNvPr>
          <p:cNvPicPr>
            <a:picLocks noGrp="1" noChangeAspect="1"/>
          </p:cNvPicPr>
          <p:nvPr>
            <p:ph sz="half" idx="1"/>
          </p:nvPr>
        </p:nvPicPr>
        <p:blipFill>
          <a:blip r:embed="rId2"/>
          <a:stretch>
            <a:fillRect/>
          </a:stretch>
        </p:blipFill>
        <p:spPr>
          <a:xfrm>
            <a:off x="2442583" y="3437808"/>
            <a:ext cx="723900" cy="1171575"/>
          </a:xfrm>
        </p:spPr>
      </p:pic>
      <p:pic>
        <p:nvPicPr>
          <p:cNvPr id="17" name="Content Placeholder 16">
            <a:extLst>
              <a:ext uri="{FF2B5EF4-FFF2-40B4-BE49-F238E27FC236}">
                <a16:creationId xmlns:a16="http://schemas.microsoft.com/office/drawing/2014/main" id="{66066289-BC17-EF90-316E-64911846794C}"/>
              </a:ext>
            </a:extLst>
          </p:cNvPr>
          <p:cNvPicPr>
            <a:picLocks noGrp="1" noChangeAspect="1"/>
          </p:cNvPicPr>
          <p:nvPr>
            <p:ph sz="half" idx="2"/>
          </p:nvPr>
        </p:nvPicPr>
        <p:blipFill>
          <a:blip r:embed="rId3"/>
          <a:stretch>
            <a:fillRect/>
          </a:stretch>
        </p:blipFill>
        <p:spPr>
          <a:xfrm>
            <a:off x="8906668" y="2593459"/>
            <a:ext cx="1466850" cy="2819400"/>
          </a:xfrm>
        </p:spPr>
      </p:pic>
      <p:pic>
        <p:nvPicPr>
          <p:cNvPr id="8" name="Picture 7">
            <a:extLst>
              <a:ext uri="{FF2B5EF4-FFF2-40B4-BE49-F238E27FC236}">
                <a16:creationId xmlns:a16="http://schemas.microsoft.com/office/drawing/2014/main" id="{93BB70F4-EBE1-3A8F-CD7A-5B990204C40B}"/>
              </a:ext>
            </a:extLst>
          </p:cNvPr>
          <p:cNvPicPr>
            <a:picLocks noChangeAspect="1"/>
          </p:cNvPicPr>
          <p:nvPr/>
        </p:nvPicPr>
        <p:blipFill>
          <a:blip r:embed="rId2"/>
          <a:stretch>
            <a:fillRect/>
          </a:stretch>
        </p:blipFill>
        <p:spPr>
          <a:xfrm>
            <a:off x="1875733" y="3445373"/>
            <a:ext cx="723900" cy="1171575"/>
          </a:xfrm>
          <a:prstGeom prst="rect">
            <a:avLst/>
          </a:prstGeom>
        </p:spPr>
      </p:pic>
      <p:pic>
        <p:nvPicPr>
          <p:cNvPr id="10" name="Picture 9">
            <a:extLst>
              <a:ext uri="{FF2B5EF4-FFF2-40B4-BE49-F238E27FC236}">
                <a16:creationId xmlns:a16="http://schemas.microsoft.com/office/drawing/2014/main" id="{5B281D54-9A0D-65F1-73BD-11A228AC6F1E}"/>
              </a:ext>
            </a:extLst>
          </p:cNvPr>
          <p:cNvPicPr>
            <a:picLocks noChangeAspect="1"/>
          </p:cNvPicPr>
          <p:nvPr/>
        </p:nvPicPr>
        <p:blipFill>
          <a:blip r:embed="rId2"/>
          <a:stretch>
            <a:fillRect/>
          </a:stretch>
        </p:blipFill>
        <p:spPr>
          <a:xfrm>
            <a:off x="1318174" y="3445370"/>
            <a:ext cx="723900" cy="1171575"/>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D649146-B42E-A4A1-A1A4-2853E0A825E1}"/>
                  </a:ext>
                </a:extLst>
              </p:cNvPr>
              <p:cNvSpPr txBox="1"/>
              <p:nvPr/>
            </p:nvSpPr>
            <p:spPr>
              <a:xfrm>
                <a:off x="3260825" y="3763927"/>
                <a:ext cx="723900" cy="615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mbria Math" panose="02040503050406030204" pitchFamily="18" charset="0"/>
                        </a:rPr>
                        <m:t>≫</m:t>
                      </m:r>
                    </m:oMath>
                  </m:oMathPara>
                </a14:m>
                <a:endParaRPr lang="en-US" sz="4000" dirty="0"/>
              </a:p>
            </p:txBody>
          </p:sp>
        </mc:Choice>
        <mc:Fallback xmlns="">
          <p:sp>
            <p:nvSpPr>
              <p:cNvPr id="11" name="TextBox 10">
                <a:extLst>
                  <a:ext uri="{FF2B5EF4-FFF2-40B4-BE49-F238E27FC236}">
                    <a16:creationId xmlns:a16="http://schemas.microsoft.com/office/drawing/2014/main" id="{FD649146-B42E-A4A1-A1A4-2853E0A825E1}"/>
                  </a:ext>
                </a:extLst>
              </p:cNvPr>
              <p:cNvSpPr txBox="1">
                <a:spLocks noRot="1" noChangeAspect="1" noMove="1" noResize="1" noEditPoints="1" noAdjustHandles="1" noChangeArrowheads="1" noChangeShapeType="1" noTextEdit="1"/>
              </p:cNvSpPr>
              <p:nvPr/>
            </p:nvSpPr>
            <p:spPr>
              <a:xfrm>
                <a:off x="3260825" y="3763927"/>
                <a:ext cx="723900" cy="615553"/>
              </a:xfrm>
              <a:prstGeom prst="rect">
                <a:avLst/>
              </a:prstGeom>
              <a:blipFill>
                <a:blip r:embed="rId4"/>
                <a:stretch>
                  <a:fillRect/>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3CC99D0D-532F-0DC0-B643-7BA7F0A7499E}"/>
              </a:ext>
            </a:extLst>
          </p:cNvPr>
          <p:cNvPicPr>
            <a:picLocks noChangeAspect="1"/>
          </p:cNvPicPr>
          <p:nvPr/>
        </p:nvPicPr>
        <p:blipFill>
          <a:blip r:embed="rId2"/>
          <a:stretch>
            <a:fillRect/>
          </a:stretch>
        </p:blipFill>
        <p:spPr>
          <a:xfrm>
            <a:off x="3905252" y="3459897"/>
            <a:ext cx="723900" cy="1171575"/>
          </a:xfrm>
          <a:prstGeom prst="rect">
            <a:avLst/>
          </a:prstGeom>
        </p:spPr>
      </p:pic>
      <p:pic>
        <p:nvPicPr>
          <p:cNvPr id="15" name="Picture 14">
            <a:extLst>
              <a:ext uri="{FF2B5EF4-FFF2-40B4-BE49-F238E27FC236}">
                <a16:creationId xmlns:a16="http://schemas.microsoft.com/office/drawing/2014/main" id="{C02BB41F-AF66-8963-786E-003D3AD2BF2A}"/>
              </a:ext>
            </a:extLst>
          </p:cNvPr>
          <p:cNvPicPr>
            <a:picLocks noChangeAspect="1"/>
          </p:cNvPicPr>
          <p:nvPr/>
        </p:nvPicPr>
        <p:blipFill>
          <a:blip r:embed="rId2"/>
          <a:stretch>
            <a:fillRect/>
          </a:stretch>
        </p:blipFill>
        <p:spPr>
          <a:xfrm>
            <a:off x="4458149" y="3481162"/>
            <a:ext cx="723900" cy="1171575"/>
          </a:xfrm>
          <a:prstGeom prst="rect">
            <a:avLst/>
          </a:prstGeom>
        </p:spPr>
      </p:pic>
      <p:pic>
        <p:nvPicPr>
          <p:cNvPr id="19" name="Picture 18">
            <a:extLst>
              <a:ext uri="{FF2B5EF4-FFF2-40B4-BE49-F238E27FC236}">
                <a16:creationId xmlns:a16="http://schemas.microsoft.com/office/drawing/2014/main" id="{F5DC9CA6-F72B-E6E7-95D4-64FD50C0EC33}"/>
              </a:ext>
            </a:extLst>
          </p:cNvPr>
          <p:cNvPicPr>
            <a:picLocks noChangeAspect="1"/>
          </p:cNvPicPr>
          <p:nvPr/>
        </p:nvPicPr>
        <p:blipFill>
          <a:blip r:embed="rId5"/>
          <a:stretch>
            <a:fillRect/>
          </a:stretch>
        </p:blipFill>
        <p:spPr>
          <a:xfrm>
            <a:off x="6655422" y="2612509"/>
            <a:ext cx="752475" cy="2781300"/>
          </a:xfrm>
          <a:prstGeom prst="rect">
            <a:avLst/>
          </a:prstGeom>
        </p:spPr>
      </p:pic>
      <p:pic>
        <p:nvPicPr>
          <p:cNvPr id="21" name="Picture 20">
            <a:extLst>
              <a:ext uri="{FF2B5EF4-FFF2-40B4-BE49-F238E27FC236}">
                <a16:creationId xmlns:a16="http://schemas.microsoft.com/office/drawing/2014/main" id="{FCBC7815-4376-F815-4393-C45C89D56089}"/>
              </a:ext>
            </a:extLst>
          </p:cNvPr>
          <p:cNvPicPr>
            <a:picLocks noChangeAspect="1"/>
          </p:cNvPicPr>
          <p:nvPr/>
        </p:nvPicPr>
        <p:blipFill>
          <a:blip r:embed="rId5"/>
          <a:stretch>
            <a:fillRect/>
          </a:stretch>
        </p:blipFill>
        <p:spPr>
          <a:xfrm>
            <a:off x="7420967" y="2612505"/>
            <a:ext cx="752475" cy="2781300"/>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3251CA2-2A5B-FFE6-4D0B-1CA204C5DA61}"/>
                  </a:ext>
                </a:extLst>
              </p:cNvPr>
              <p:cNvSpPr txBox="1"/>
              <p:nvPr/>
            </p:nvSpPr>
            <p:spPr>
              <a:xfrm>
                <a:off x="5491719" y="3441035"/>
                <a:ext cx="6092456" cy="7078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mbria Math" panose="02040503050406030204" pitchFamily="18" charset="0"/>
                        </a:rPr>
                        <m:t>≫</m:t>
                      </m:r>
                    </m:oMath>
                  </m:oMathPara>
                </a14:m>
                <a:endParaRPr lang="en-US" sz="4000" dirty="0"/>
              </a:p>
            </p:txBody>
          </p:sp>
        </mc:Choice>
        <mc:Fallback xmlns="">
          <p:sp>
            <p:nvSpPr>
              <p:cNvPr id="23" name="TextBox 22">
                <a:extLst>
                  <a:ext uri="{FF2B5EF4-FFF2-40B4-BE49-F238E27FC236}">
                    <a16:creationId xmlns:a16="http://schemas.microsoft.com/office/drawing/2014/main" id="{63251CA2-2A5B-FFE6-4D0B-1CA204C5DA61}"/>
                  </a:ext>
                </a:extLst>
              </p:cNvPr>
              <p:cNvSpPr txBox="1">
                <a:spLocks noRot="1" noChangeAspect="1" noMove="1" noResize="1" noEditPoints="1" noAdjustHandles="1" noChangeArrowheads="1" noChangeShapeType="1" noTextEdit="1"/>
              </p:cNvSpPr>
              <p:nvPr/>
            </p:nvSpPr>
            <p:spPr>
              <a:xfrm>
                <a:off x="5491719" y="3441035"/>
                <a:ext cx="6092456" cy="707886"/>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02203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64D3D4-0824-0A35-7C86-5FD96DD2A465}"/>
              </a:ext>
            </a:extLst>
          </p:cNvPr>
          <p:cNvPicPr>
            <a:picLocks noChangeAspect="1"/>
          </p:cNvPicPr>
          <p:nvPr/>
        </p:nvPicPr>
        <p:blipFill rotWithShape="1">
          <a:blip r:embed="rId2">
            <a:alphaModFix amt="40000"/>
          </a:blip>
          <a:srcRect t="9914" b="5816"/>
          <a:stretch/>
        </p:blipFill>
        <p:spPr>
          <a:xfrm>
            <a:off x="20" y="10"/>
            <a:ext cx="12191980" cy="6857990"/>
          </a:xfrm>
          <a:prstGeom prst="rect">
            <a:avLst/>
          </a:prstGeom>
        </p:spPr>
      </p:pic>
      <p:sp>
        <p:nvSpPr>
          <p:cNvPr id="2" name="Title 1">
            <a:extLst>
              <a:ext uri="{FF2B5EF4-FFF2-40B4-BE49-F238E27FC236}">
                <a16:creationId xmlns:a16="http://schemas.microsoft.com/office/drawing/2014/main" id="{AD95D705-40BD-E76B-D2B2-E83E9814144B}"/>
              </a:ext>
            </a:extLst>
          </p:cNvPr>
          <p:cNvSpPr>
            <a:spLocks noGrp="1"/>
          </p:cNvSpPr>
          <p:nvPr>
            <p:ph type="title"/>
          </p:nvPr>
        </p:nvSpPr>
        <p:spPr>
          <a:xfrm>
            <a:off x="965200" y="743221"/>
            <a:ext cx="10261600" cy="3564869"/>
          </a:xfrm>
        </p:spPr>
        <p:txBody>
          <a:bodyPr vert="horz" lIns="91440" tIns="45720" rIns="91440" bIns="45720" rtlCol="0" anchor="b">
            <a:normAutofit fontScale="90000"/>
          </a:bodyPr>
          <a:lstStyle/>
          <a:p>
            <a:r>
              <a:rPr lang="en-US" sz="8100" dirty="0">
                <a:ln w="22225">
                  <a:solidFill>
                    <a:schemeClr val="tx1"/>
                  </a:solidFill>
                  <a:miter lim="800000"/>
                </a:ln>
                <a:noFill/>
              </a:rPr>
              <a:t>Why are some males more severely affected with Hemophilia than other males?</a:t>
            </a:r>
          </a:p>
        </p:txBody>
      </p:sp>
      <p:sp>
        <p:nvSpPr>
          <p:cNvPr id="3" name="Text Placeholder 2">
            <a:extLst>
              <a:ext uri="{FF2B5EF4-FFF2-40B4-BE49-F238E27FC236}">
                <a16:creationId xmlns:a16="http://schemas.microsoft.com/office/drawing/2014/main" id="{2EA4AC8A-BAD2-F683-90AA-F66658E04353}"/>
              </a:ext>
            </a:extLst>
          </p:cNvPr>
          <p:cNvSpPr>
            <a:spLocks noGrp="1"/>
          </p:cNvSpPr>
          <p:nvPr>
            <p:ph type="body" idx="1"/>
          </p:nvPr>
        </p:nvSpPr>
        <p:spPr>
          <a:xfrm>
            <a:off x="798946" y="4440150"/>
            <a:ext cx="11145002" cy="1202995"/>
          </a:xfrm>
        </p:spPr>
        <p:txBody>
          <a:bodyPr vert="horz" lIns="91440" tIns="45720" rIns="91440" bIns="45720" rtlCol="0">
            <a:noAutofit/>
          </a:bodyPr>
          <a:lstStyle/>
          <a:p>
            <a:r>
              <a:rPr lang="en-US" sz="4400" b="1" dirty="0">
                <a:solidFill>
                  <a:schemeClr val="tx1"/>
                </a:solidFill>
              </a:rPr>
              <a:t>The amount of clotting activity depends on the Clotting Factor alteration that results in Hemophilia.  This is true for both F8 and F9.</a:t>
            </a:r>
          </a:p>
        </p:txBody>
      </p:sp>
    </p:spTree>
    <p:extLst>
      <p:ext uri="{BB962C8B-B14F-4D97-AF65-F5344CB8AC3E}">
        <p14:creationId xmlns:p14="http://schemas.microsoft.com/office/powerpoint/2010/main" val="230845013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35C3ACB-E111-125A-7CFA-1BC5737B3B76}"/>
              </a:ext>
            </a:extLst>
          </p:cNvPr>
          <p:cNvSpPr>
            <a:spLocks noGrp="1"/>
          </p:cNvSpPr>
          <p:nvPr>
            <p:ph type="title"/>
          </p:nvPr>
        </p:nvSpPr>
        <p:spPr>
          <a:xfrm>
            <a:off x="5232400" y="370889"/>
            <a:ext cx="6140449" cy="1323439"/>
          </a:xfrm>
        </p:spPr>
        <p:txBody>
          <a:bodyPr anchor="t">
            <a:noAutofit/>
          </a:bodyPr>
          <a:lstStyle/>
          <a:p>
            <a:r>
              <a:rPr lang="en-US" sz="3600" dirty="0">
                <a:solidFill>
                  <a:schemeClr val="bg1"/>
                </a:solidFill>
              </a:rPr>
              <a:t>Those were questions perplexing scientist Mary Frances Lyon starting in 1959…</a:t>
            </a:r>
          </a:p>
        </p:txBody>
      </p:sp>
      <p:pic>
        <p:nvPicPr>
          <p:cNvPr id="7" name="Content Placeholder 6">
            <a:extLst>
              <a:ext uri="{FF2B5EF4-FFF2-40B4-BE49-F238E27FC236}">
                <a16:creationId xmlns:a16="http://schemas.microsoft.com/office/drawing/2014/main" id="{CB45E6FE-63D5-A03A-5AEC-68BE65035A1A}"/>
              </a:ext>
            </a:extLst>
          </p:cNvPr>
          <p:cNvPicPr>
            <a:picLocks noChangeAspect="1"/>
          </p:cNvPicPr>
          <p:nvPr/>
        </p:nvPicPr>
        <p:blipFill rotWithShape="1">
          <a:blip r:embed="rId2"/>
          <a:srcRect l="329" r="3590"/>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6" name="Group 15">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7" name="Freeform: Shape 16">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Content Placeholder 10">
            <a:extLst>
              <a:ext uri="{FF2B5EF4-FFF2-40B4-BE49-F238E27FC236}">
                <a16:creationId xmlns:a16="http://schemas.microsoft.com/office/drawing/2014/main" id="{955B3C9D-CC8B-361A-7B99-218FFFAA4A21}"/>
              </a:ext>
            </a:extLst>
          </p:cNvPr>
          <p:cNvSpPr>
            <a:spLocks noGrp="1"/>
          </p:cNvSpPr>
          <p:nvPr>
            <p:ph idx="1"/>
          </p:nvPr>
        </p:nvSpPr>
        <p:spPr>
          <a:xfrm>
            <a:off x="5338726" y="2539920"/>
            <a:ext cx="6140449" cy="3883395"/>
          </a:xfrm>
        </p:spPr>
        <p:txBody>
          <a:bodyPr>
            <a:normAutofit/>
          </a:bodyPr>
          <a:lstStyle/>
          <a:p>
            <a:r>
              <a:rPr lang="en-US" sz="3200" dirty="0">
                <a:solidFill>
                  <a:schemeClr val="bg1">
                    <a:alpha val="80000"/>
                  </a:schemeClr>
                </a:solidFill>
              </a:rPr>
              <a:t>By 1961 she proposed in </a:t>
            </a:r>
            <a:r>
              <a:rPr lang="en-US" sz="3200" i="1" dirty="0">
                <a:solidFill>
                  <a:schemeClr val="bg1">
                    <a:alpha val="80000"/>
                  </a:schemeClr>
                </a:solidFill>
              </a:rPr>
              <a:t>Nature</a:t>
            </a:r>
            <a:r>
              <a:rPr lang="en-US" sz="3200" dirty="0">
                <a:solidFill>
                  <a:schemeClr val="bg1">
                    <a:alpha val="80000"/>
                  </a:schemeClr>
                </a:solidFill>
              </a:rPr>
              <a:t> that one of the two X chromosomes in every cell of female mammals is </a:t>
            </a:r>
            <a:r>
              <a:rPr lang="en-US" sz="3200" u="sng" dirty="0">
                <a:solidFill>
                  <a:schemeClr val="bg1">
                    <a:alpha val="80000"/>
                  </a:schemeClr>
                </a:solidFill>
              </a:rPr>
              <a:t>inactivated</a:t>
            </a:r>
            <a:r>
              <a:rPr lang="en-US" sz="3200" dirty="0">
                <a:solidFill>
                  <a:schemeClr val="bg1">
                    <a:alpha val="80000"/>
                  </a:schemeClr>
                </a:solidFill>
              </a:rPr>
              <a:t>.  This, she argued, occurs to prevent XX female cells from expressing twice as many X-linked gene products as XY male cells.</a:t>
            </a:r>
            <a:endParaRPr lang="en-US" sz="3200" i="1" dirty="0">
              <a:solidFill>
                <a:schemeClr val="bg1">
                  <a:alpha val="80000"/>
                </a:schemeClr>
              </a:solidFill>
            </a:endParaRPr>
          </a:p>
        </p:txBody>
      </p:sp>
    </p:spTree>
    <p:extLst>
      <p:ext uri="{BB962C8B-B14F-4D97-AF65-F5344CB8AC3E}">
        <p14:creationId xmlns:p14="http://schemas.microsoft.com/office/powerpoint/2010/main" val="409101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820183-548E-AFD6-91CB-CA3E8EA4DD45}"/>
              </a:ext>
            </a:extLst>
          </p:cNvPr>
          <p:cNvSpPr>
            <a:spLocks noGrp="1"/>
          </p:cNvSpPr>
          <p:nvPr>
            <p:ph type="title"/>
          </p:nvPr>
        </p:nvSpPr>
        <p:spPr>
          <a:xfrm>
            <a:off x="4990454" y="649859"/>
            <a:ext cx="6382395" cy="1323439"/>
          </a:xfrm>
        </p:spPr>
        <p:txBody>
          <a:bodyPr vert="horz" lIns="91440" tIns="45720" rIns="91440" bIns="45720" rtlCol="0" anchor="t">
            <a:normAutofit fontScale="90000"/>
          </a:bodyPr>
          <a:lstStyle/>
          <a:p>
            <a:r>
              <a:rPr lang="en-US" sz="4000" dirty="0">
                <a:solidFill>
                  <a:schemeClr val="bg1"/>
                </a:solidFill>
              </a:rPr>
              <a:t>Lyon’s X-chromosome inactivation hypothesis had profound implications for clinical genetics and developmental biology.</a:t>
            </a:r>
          </a:p>
        </p:txBody>
      </p:sp>
      <p:pic>
        <p:nvPicPr>
          <p:cNvPr id="5" name="Picture Placeholder 4">
            <a:extLst>
              <a:ext uri="{FF2B5EF4-FFF2-40B4-BE49-F238E27FC236}">
                <a16:creationId xmlns:a16="http://schemas.microsoft.com/office/drawing/2014/main" id="{DF110E30-173F-5F9A-6067-559200662474}"/>
              </a:ext>
            </a:extLst>
          </p:cNvPr>
          <p:cNvPicPr>
            <a:picLocks noGrp="1" noChangeAspect="1"/>
          </p:cNvPicPr>
          <p:nvPr>
            <p:ph type="pic" idx="1"/>
          </p:nvPr>
        </p:nvPicPr>
        <p:blipFill rotWithShape="1">
          <a:blip r:embed="rId2"/>
          <a:srcRect t="5349" r="1" b="1"/>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2" name="Group 11">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3" name="Freeform: Shape 12">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 Placeholder 3">
            <a:extLst>
              <a:ext uri="{FF2B5EF4-FFF2-40B4-BE49-F238E27FC236}">
                <a16:creationId xmlns:a16="http://schemas.microsoft.com/office/drawing/2014/main" id="{E2E8B795-6BBE-A3A1-1768-319B745C0E7E}"/>
              </a:ext>
            </a:extLst>
          </p:cNvPr>
          <p:cNvSpPr>
            <a:spLocks noGrp="1"/>
          </p:cNvSpPr>
          <p:nvPr>
            <p:ph type="body" sz="half" idx="2"/>
          </p:nvPr>
        </p:nvSpPr>
        <p:spPr>
          <a:xfrm>
            <a:off x="5232401" y="3781829"/>
            <a:ext cx="6140449" cy="2682000"/>
          </a:xfrm>
        </p:spPr>
        <p:txBody>
          <a:bodyPr vert="horz" lIns="91440" tIns="45720" rIns="91440" bIns="45720" rtlCol="0">
            <a:normAutofit/>
          </a:bodyPr>
          <a:lstStyle/>
          <a:p>
            <a:pPr indent="-228600">
              <a:buFont typeface="Arial" panose="020B0604020202020204" pitchFamily="34" charset="0"/>
              <a:buChar char="•"/>
            </a:pPr>
            <a:r>
              <a:rPr lang="en-US" sz="2400" dirty="0">
                <a:solidFill>
                  <a:schemeClr val="bg1">
                    <a:alpha val="80000"/>
                  </a:schemeClr>
                </a:solidFill>
              </a:rPr>
              <a:t>It helped researchers elucidate the genetic basis for many X-linked diseases such as Duchenne muscular dystrophy (DMD).</a:t>
            </a:r>
          </a:p>
          <a:p>
            <a:pPr indent="-228600">
              <a:buFont typeface="Arial" panose="020B0604020202020204" pitchFamily="34" charset="0"/>
              <a:buChar char="•"/>
            </a:pPr>
            <a:r>
              <a:rPr lang="en-US" sz="2400" dirty="0">
                <a:solidFill>
                  <a:schemeClr val="bg1">
                    <a:alpha val="80000"/>
                  </a:schemeClr>
                </a:solidFill>
              </a:rPr>
              <a:t>It also led thirty years later to the discovery of the </a:t>
            </a:r>
            <a:r>
              <a:rPr lang="en-US" sz="2400" i="1" dirty="0">
                <a:solidFill>
                  <a:schemeClr val="bg1">
                    <a:alpha val="80000"/>
                  </a:schemeClr>
                </a:solidFill>
              </a:rPr>
              <a:t>XIST </a:t>
            </a:r>
            <a:r>
              <a:rPr lang="en-US" sz="2400" dirty="0">
                <a:solidFill>
                  <a:schemeClr val="bg1">
                    <a:alpha val="80000"/>
                  </a:schemeClr>
                </a:solidFill>
              </a:rPr>
              <a:t>gene which helped spawn a whole field of research on the role of long non-coding RNA molecules in regulating gene expression.</a:t>
            </a:r>
          </a:p>
        </p:txBody>
      </p:sp>
    </p:spTree>
    <p:extLst>
      <p:ext uri="{BB962C8B-B14F-4D97-AF65-F5344CB8AC3E}">
        <p14:creationId xmlns:p14="http://schemas.microsoft.com/office/powerpoint/2010/main" val="881911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1AA3AB0-4C23-E559-A741-54166DF59696}"/>
              </a:ext>
            </a:extLst>
          </p:cNvPr>
          <p:cNvPicPr>
            <a:picLocks noChangeAspect="1"/>
          </p:cNvPicPr>
          <p:nvPr/>
        </p:nvPicPr>
        <p:blipFill>
          <a:blip r:embed="rId2"/>
          <a:stretch>
            <a:fillRect/>
          </a:stretch>
        </p:blipFill>
        <p:spPr>
          <a:xfrm>
            <a:off x="883920" y="457200"/>
            <a:ext cx="10424160" cy="5943600"/>
          </a:xfrm>
          <a:prstGeom prst="rect">
            <a:avLst/>
          </a:prstGeom>
        </p:spPr>
      </p:pic>
      <p:sp>
        <p:nvSpPr>
          <p:cNvPr id="4" name="TextBox 3">
            <a:extLst>
              <a:ext uri="{FF2B5EF4-FFF2-40B4-BE49-F238E27FC236}">
                <a16:creationId xmlns:a16="http://schemas.microsoft.com/office/drawing/2014/main" id="{640AA817-948F-0461-BB98-0E3A02CD7415}"/>
              </a:ext>
            </a:extLst>
          </p:cNvPr>
          <p:cNvSpPr txBox="1"/>
          <p:nvPr/>
        </p:nvSpPr>
        <p:spPr>
          <a:xfrm>
            <a:off x="4245422" y="3771900"/>
            <a:ext cx="3134191" cy="646331"/>
          </a:xfrm>
          <a:prstGeom prst="rect">
            <a:avLst/>
          </a:prstGeom>
          <a:noFill/>
        </p:spPr>
        <p:txBody>
          <a:bodyPr wrap="none" rtlCol="0">
            <a:spAutoFit/>
          </a:bodyPr>
          <a:lstStyle/>
          <a:p>
            <a:r>
              <a:rPr lang="en-US" dirty="0"/>
              <a:t>In each cell any X chromosome</a:t>
            </a:r>
          </a:p>
          <a:p>
            <a:r>
              <a:rPr lang="en-US" dirty="0"/>
              <a:t>beyond the first is turned off</a:t>
            </a:r>
          </a:p>
        </p:txBody>
      </p:sp>
    </p:spTree>
    <p:extLst>
      <p:ext uri="{BB962C8B-B14F-4D97-AF65-F5344CB8AC3E}">
        <p14:creationId xmlns:p14="http://schemas.microsoft.com/office/powerpoint/2010/main" val="2325224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C27F9-71AC-10D1-1CCA-87EBF0391CF8}"/>
              </a:ext>
            </a:extLst>
          </p:cNvPr>
          <p:cNvSpPr>
            <a:spLocks noGrp="1"/>
          </p:cNvSpPr>
          <p:nvPr>
            <p:ph type="title"/>
          </p:nvPr>
        </p:nvSpPr>
        <p:spPr>
          <a:xfrm flipH="1" flipV="1">
            <a:off x="1312025" y="-443344"/>
            <a:ext cx="45719" cy="397626"/>
          </a:xfrm>
        </p:spPr>
        <p:txBody>
          <a:bodyPr>
            <a:normAutofit fontScale="90000"/>
          </a:bodyPr>
          <a:lstStyle/>
          <a:p>
            <a:r>
              <a:rPr lang="en-US" dirty="0"/>
              <a:t>,</a:t>
            </a:r>
          </a:p>
        </p:txBody>
      </p:sp>
      <p:sp>
        <p:nvSpPr>
          <p:cNvPr id="3" name="Content Placeholder 2">
            <a:extLst>
              <a:ext uri="{FF2B5EF4-FFF2-40B4-BE49-F238E27FC236}">
                <a16:creationId xmlns:a16="http://schemas.microsoft.com/office/drawing/2014/main" id="{75240958-DB20-A391-26CF-25B634EC21B8}"/>
              </a:ext>
            </a:extLst>
          </p:cNvPr>
          <p:cNvSpPr>
            <a:spLocks noGrp="1"/>
          </p:cNvSpPr>
          <p:nvPr>
            <p:ph idx="1"/>
          </p:nvPr>
        </p:nvSpPr>
        <p:spPr/>
        <p:txBody>
          <a:bodyPr>
            <a:normAutofit/>
          </a:bodyPr>
          <a:lstStyle/>
          <a:p>
            <a:pPr marL="0" indent="0">
              <a:buNone/>
            </a:pPr>
            <a:r>
              <a:rPr lang="en-US" sz="800" dirty="0"/>
              <a:t>.</a:t>
            </a:r>
          </a:p>
        </p:txBody>
      </p:sp>
      <p:sp>
        <p:nvSpPr>
          <p:cNvPr id="4" name="Text Placeholder 3">
            <a:extLst>
              <a:ext uri="{FF2B5EF4-FFF2-40B4-BE49-F238E27FC236}">
                <a16:creationId xmlns:a16="http://schemas.microsoft.com/office/drawing/2014/main" id="{7027A9E6-20E4-9A39-7DBD-3AD728497F1E}"/>
              </a:ext>
            </a:extLst>
          </p:cNvPr>
          <p:cNvSpPr>
            <a:spLocks noGrp="1"/>
          </p:cNvSpPr>
          <p:nvPr>
            <p:ph type="body" sz="half" idx="2"/>
          </p:nvPr>
        </p:nvSpPr>
        <p:spPr>
          <a:xfrm>
            <a:off x="839788" y="710335"/>
            <a:ext cx="4647828" cy="3690076"/>
          </a:xfrm>
        </p:spPr>
        <p:txBody>
          <a:bodyPr>
            <a:noAutofit/>
          </a:bodyPr>
          <a:lstStyle/>
          <a:p>
            <a:r>
              <a:rPr lang="en-US" sz="3600" dirty="0"/>
              <a:t>In 1961, Mary Frances Lyon proposed in Nature that one of the two X chromosomes in every cell of females is inactivated. This, she argued, occurs to prevent XX female cells from expressing twice as many X-linked instructions as XY male cells.</a:t>
            </a:r>
          </a:p>
        </p:txBody>
      </p:sp>
      <p:pic>
        <p:nvPicPr>
          <p:cNvPr id="6" name="Picture 5">
            <a:extLst>
              <a:ext uri="{FF2B5EF4-FFF2-40B4-BE49-F238E27FC236}">
                <a16:creationId xmlns:a16="http://schemas.microsoft.com/office/drawing/2014/main" id="{6628FC7F-241E-32B4-ECFF-B245AEEF7A34}"/>
              </a:ext>
            </a:extLst>
          </p:cNvPr>
          <p:cNvPicPr>
            <a:picLocks noChangeAspect="1"/>
          </p:cNvPicPr>
          <p:nvPr/>
        </p:nvPicPr>
        <p:blipFill rotWithShape="1">
          <a:blip r:embed="rId3"/>
          <a:srcRect l="27658" r="27369"/>
          <a:stretch/>
        </p:blipFill>
        <p:spPr>
          <a:xfrm>
            <a:off x="6045821" y="599182"/>
            <a:ext cx="4751362" cy="5577840"/>
          </a:xfrm>
          <a:prstGeom prst="rect">
            <a:avLst/>
          </a:prstGeom>
        </p:spPr>
      </p:pic>
    </p:spTree>
    <p:extLst>
      <p:ext uri="{BB962C8B-B14F-4D97-AF65-F5344CB8AC3E}">
        <p14:creationId xmlns:p14="http://schemas.microsoft.com/office/powerpoint/2010/main" val="300423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F10CCA-331F-ADEC-DBFE-F8FBABC76E6B}"/>
              </a:ext>
            </a:extLst>
          </p:cNvPr>
          <p:cNvSpPr>
            <a:spLocks noGrp="1"/>
          </p:cNvSpPr>
          <p:nvPr>
            <p:ph type="title"/>
          </p:nvPr>
        </p:nvSpPr>
        <p:spPr>
          <a:xfrm>
            <a:off x="5232400" y="871870"/>
            <a:ext cx="6140449" cy="1349042"/>
          </a:xfrm>
        </p:spPr>
        <p:txBody>
          <a:bodyPr anchor="t">
            <a:normAutofit/>
          </a:bodyPr>
          <a:lstStyle/>
          <a:p>
            <a:r>
              <a:rPr lang="en-US" sz="4000" dirty="0">
                <a:solidFill>
                  <a:schemeClr val="bg1"/>
                </a:solidFill>
              </a:rPr>
              <a:t>X-inactivation demonstration</a:t>
            </a:r>
          </a:p>
        </p:txBody>
      </p:sp>
      <p:pic>
        <p:nvPicPr>
          <p:cNvPr id="5" name="Content Placeholder 4">
            <a:extLst>
              <a:ext uri="{FF2B5EF4-FFF2-40B4-BE49-F238E27FC236}">
                <a16:creationId xmlns:a16="http://schemas.microsoft.com/office/drawing/2014/main" id="{0070E303-9F93-5D57-65DC-E1CFBBCBA104}"/>
              </a:ext>
            </a:extLst>
          </p:cNvPr>
          <p:cNvPicPr>
            <a:picLocks noChangeAspect="1"/>
          </p:cNvPicPr>
          <p:nvPr/>
        </p:nvPicPr>
        <p:blipFill rotWithShape="1">
          <a:blip r:embed="rId2"/>
          <a:srcRect t="5930" r="-1" b="23553"/>
          <a:stretch/>
        </p:blipFill>
        <p:spPr>
          <a:xfrm>
            <a:off x="20" y="6"/>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Content Placeholder 8">
            <a:extLst>
              <a:ext uri="{FF2B5EF4-FFF2-40B4-BE49-F238E27FC236}">
                <a16:creationId xmlns:a16="http://schemas.microsoft.com/office/drawing/2014/main" id="{052D7365-5E20-BE3C-6E9D-063FFAD58324}"/>
              </a:ext>
            </a:extLst>
          </p:cNvPr>
          <p:cNvSpPr>
            <a:spLocks noGrp="1"/>
          </p:cNvSpPr>
          <p:nvPr>
            <p:ph idx="1"/>
          </p:nvPr>
        </p:nvSpPr>
        <p:spPr>
          <a:xfrm>
            <a:off x="5721496" y="2168207"/>
            <a:ext cx="6140449" cy="2682000"/>
          </a:xfrm>
        </p:spPr>
        <p:txBody>
          <a:bodyPr>
            <a:noAutofit/>
          </a:bodyPr>
          <a:lstStyle/>
          <a:p>
            <a:r>
              <a:rPr lang="en-US" sz="3200" dirty="0">
                <a:solidFill>
                  <a:schemeClr val="bg1">
                    <a:alpha val="80000"/>
                  </a:schemeClr>
                </a:solidFill>
              </a:rPr>
              <a:t>Top:  female not carrying a Dystrophin alteration</a:t>
            </a:r>
          </a:p>
          <a:p>
            <a:endParaRPr lang="en-US" sz="3200" dirty="0">
              <a:solidFill>
                <a:schemeClr val="bg1">
                  <a:alpha val="80000"/>
                </a:schemeClr>
              </a:solidFill>
            </a:endParaRPr>
          </a:p>
          <a:p>
            <a:r>
              <a:rPr lang="en-US" sz="3200" dirty="0">
                <a:solidFill>
                  <a:schemeClr val="bg1">
                    <a:alpha val="80000"/>
                  </a:schemeClr>
                </a:solidFill>
              </a:rPr>
              <a:t>Middle:   Male with Duchenne Muscular Dystrophy (DMD)</a:t>
            </a:r>
          </a:p>
          <a:p>
            <a:endParaRPr lang="en-US" sz="3200" dirty="0">
              <a:solidFill>
                <a:schemeClr val="bg1">
                  <a:alpha val="80000"/>
                </a:schemeClr>
              </a:solidFill>
            </a:endParaRPr>
          </a:p>
          <a:p>
            <a:r>
              <a:rPr lang="en-US" sz="3200" dirty="0">
                <a:solidFill>
                  <a:schemeClr val="bg1">
                    <a:alpha val="80000"/>
                  </a:schemeClr>
                </a:solidFill>
              </a:rPr>
              <a:t>Bottom:  Female heterozygous for DMD</a:t>
            </a:r>
          </a:p>
        </p:txBody>
      </p:sp>
    </p:spTree>
    <p:extLst>
      <p:ext uri="{BB962C8B-B14F-4D97-AF65-F5344CB8AC3E}">
        <p14:creationId xmlns:p14="http://schemas.microsoft.com/office/powerpoint/2010/main" val="2726362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EAF03-A2E7-B2D2-8814-F8C1AD29DFB0}"/>
              </a:ext>
            </a:extLst>
          </p:cNvPr>
          <p:cNvSpPr>
            <a:spLocks noGrp="1"/>
          </p:cNvSpPr>
          <p:nvPr>
            <p:ph type="title"/>
          </p:nvPr>
        </p:nvSpPr>
        <p:spPr>
          <a:xfrm>
            <a:off x="8153400" y="1128094"/>
            <a:ext cx="3434180" cy="1415270"/>
          </a:xfrm>
        </p:spPr>
        <p:txBody>
          <a:bodyPr anchor="t">
            <a:normAutofit/>
          </a:bodyPr>
          <a:lstStyle/>
          <a:p>
            <a:pPr algn="ctr"/>
            <a:r>
              <a:rPr lang="en-US" sz="3200" dirty="0"/>
              <a:t>Phenomenon of X-inactivation</a:t>
            </a:r>
          </a:p>
        </p:txBody>
      </p:sp>
      <p:pic>
        <p:nvPicPr>
          <p:cNvPr id="5" name="Content Placeholder 4">
            <a:extLst>
              <a:ext uri="{FF2B5EF4-FFF2-40B4-BE49-F238E27FC236}">
                <a16:creationId xmlns:a16="http://schemas.microsoft.com/office/drawing/2014/main" id="{96247D6D-1F2A-1003-6017-494882195647}"/>
              </a:ext>
            </a:extLst>
          </p:cNvPr>
          <p:cNvPicPr>
            <a:picLocks noChangeAspect="1"/>
          </p:cNvPicPr>
          <p:nvPr/>
        </p:nvPicPr>
        <p:blipFill rotWithShape="1">
          <a:blip r:embed="rId2"/>
          <a:srcRect r="3" b="2884"/>
          <a:stretch/>
        </p:blipFill>
        <p:spPr>
          <a:xfrm>
            <a:off x="-9886" y="10"/>
            <a:ext cx="7572605" cy="6857990"/>
          </a:xfrm>
          <a:prstGeom prst="rect">
            <a:avLst/>
          </a:prstGeom>
        </p:spPr>
      </p:pic>
      <p:cxnSp>
        <p:nvCxnSpPr>
          <p:cNvPr id="12" name="Straight Connector 11">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1F288C3C-82E1-7459-9ABB-6451BFC5A325}"/>
              </a:ext>
            </a:extLst>
          </p:cNvPr>
          <p:cNvSpPr>
            <a:spLocks noGrp="1"/>
          </p:cNvSpPr>
          <p:nvPr>
            <p:ph idx="1"/>
          </p:nvPr>
        </p:nvSpPr>
        <p:spPr>
          <a:xfrm>
            <a:off x="8153400" y="2543364"/>
            <a:ext cx="3434180" cy="3599019"/>
          </a:xfrm>
        </p:spPr>
        <p:txBody>
          <a:bodyPr>
            <a:normAutofit/>
          </a:bodyPr>
          <a:lstStyle/>
          <a:p>
            <a:r>
              <a:rPr lang="en-US" dirty="0"/>
              <a:t>Positive stain on muscle cells in which the Dystrophin gene is fully functional</a:t>
            </a:r>
          </a:p>
          <a:p>
            <a:r>
              <a:rPr lang="en-US" dirty="0"/>
              <a:t>Negative stain on muscle cells in which the Dystrophin gene alteration is active</a:t>
            </a:r>
          </a:p>
        </p:txBody>
      </p:sp>
    </p:spTree>
    <p:extLst>
      <p:ext uri="{BB962C8B-B14F-4D97-AF65-F5344CB8AC3E}">
        <p14:creationId xmlns:p14="http://schemas.microsoft.com/office/powerpoint/2010/main" val="2522170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92FED-EABF-C676-3F7A-A837CC83203C}"/>
              </a:ext>
            </a:extLst>
          </p:cNvPr>
          <p:cNvSpPr>
            <a:spLocks noGrp="1"/>
          </p:cNvSpPr>
          <p:nvPr>
            <p:ph type="title"/>
          </p:nvPr>
        </p:nvSpPr>
        <p:spPr>
          <a:xfrm>
            <a:off x="560440" y="-1047126"/>
            <a:ext cx="4211586" cy="1600200"/>
          </a:xfrm>
        </p:spPr>
        <p:txBody>
          <a:bodyPr/>
          <a:lstStyle/>
          <a:p>
            <a:r>
              <a:rPr lang="en-US" dirty="0"/>
              <a:t>Want another example?</a:t>
            </a:r>
          </a:p>
        </p:txBody>
      </p:sp>
      <p:pic>
        <p:nvPicPr>
          <p:cNvPr id="5" name="Picture Placeholder 4">
            <a:extLst>
              <a:ext uri="{FF2B5EF4-FFF2-40B4-BE49-F238E27FC236}">
                <a16:creationId xmlns:a16="http://schemas.microsoft.com/office/drawing/2014/main" id="{EDF19D02-C1E3-EEB3-3BD3-18B44584AB06}"/>
              </a:ext>
            </a:extLst>
          </p:cNvPr>
          <p:cNvPicPr>
            <a:picLocks noGrp="1" noChangeAspect="1"/>
          </p:cNvPicPr>
          <p:nvPr>
            <p:ph type="pic" idx="1"/>
          </p:nvPr>
        </p:nvPicPr>
        <p:blipFill>
          <a:blip r:embed="rId2"/>
          <a:srcRect t="7858" b="7858"/>
          <a:stretch>
            <a:fillRect/>
          </a:stretch>
        </p:blipFill>
        <p:spPr>
          <a:prstGeom prst="rect">
            <a:avLst/>
          </a:prstGeom>
        </p:spPr>
      </p:pic>
      <p:sp>
        <p:nvSpPr>
          <p:cNvPr id="4" name="Text Placeholder 3">
            <a:extLst>
              <a:ext uri="{FF2B5EF4-FFF2-40B4-BE49-F238E27FC236}">
                <a16:creationId xmlns:a16="http://schemas.microsoft.com/office/drawing/2014/main" id="{330C13F8-DD8B-5EFD-4F96-513FFF91D945}"/>
              </a:ext>
            </a:extLst>
          </p:cNvPr>
          <p:cNvSpPr>
            <a:spLocks noGrp="1"/>
          </p:cNvSpPr>
          <p:nvPr>
            <p:ph type="body" sz="half" idx="2"/>
          </p:nvPr>
        </p:nvSpPr>
        <p:spPr>
          <a:xfrm>
            <a:off x="427704" y="599544"/>
            <a:ext cx="4616244" cy="5265173"/>
          </a:xfrm>
        </p:spPr>
        <p:txBody>
          <a:bodyPr>
            <a:noAutofit/>
          </a:bodyPr>
          <a:lstStyle/>
          <a:p>
            <a:r>
              <a:rPr lang="en-US" sz="2400" b="0" i="0" dirty="0">
                <a:solidFill>
                  <a:srgbClr val="222222"/>
                </a:solidFill>
                <a:effectLst/>
                <a:latin typeface="Harding"/>
              </a:rPr>
              <a:t>Calico cats have two colors of fur on an otherwise white background and are almost always female.   Lyon originally proposed that this coat color pattern arises from the inactivation of one or the other of the two X chromosomes in females, during early embryogenesis. In the </a:t>
            </a:r>
            <a:r>
              <a:rPr lang="en-US" sz="2400" b="0" i="0" dirty="0">
                <a:solidFill>
                  <a:srgbClr val="E4670A"/>
                </a:solidFill>
                <a:effectLst/>
                <a:latin typeface="Harding"/>
              </a:rPr>
              <a:t>orange</a:t>
            </a:r>
            <a:r>
              <a:rPr lang="en-US" sz="2400" b="0" i="0" dirty="0">
                <a:solidFill>
                  <a:srgbClr val="222222"/>
                </a:solidFill>
                <a:effectLst/>
                <a:latin typeface="Harding"/>
              </a:rPr>
              <a:t> patches, the X chromosome with the allele that results in </a:t>
            </a:r>
            <a:r>
              <a:rPr lang="en-US" sz="2400" b="0" i="0" dirty="0">
                <a:solidFill>
                  <a:schemeClr val="accent2">
                    <a:lumMod val="50000"/>
                  </a:schemeClr>
                </a:solidFill>
                <a:effectLst/>
                <a:latin typeface="Harding"/>
              </a:rPr>
              <a:t>brown</a:t>
            </a:r>
            <a:r>
              <a:rPr lang="en-US" sz="2400" b="0" i="0" dirty="0">
                <a:solidFill>
                  <a:srgbClr val="222222"/>
                </a:solidFill>
                <a:effectLst/>
                <a:latin typeface="Harding"/>
              </a:rPr>
              <a:t> color </a:t>
            </a:r>
            <a:r>
              <a:rPr lang="en-US" sz="2400" b="0" i="0" dirty="0">
                <a:solidFill>
                  <a:schemeClr val="accent2">
                    <a:lumMod val="50000"/>
                  </a:schemeClr>
                </a:solidFill>
                <a:effectLst/>
                <a:latin typeface="Harding"/>
              </a:rPr>
              <a:t>is inactivated</a:t>
            </a:r>
            <a:r>
              <a:rPr lang="en-US" sz="2400" b="0" i="0" dirty="0">
                <a:solidFill>
                  <a:srgbClr val="222222"/>
                </a:solidFill>
                <a:effectLst/>
                <a:latin typeface="Harding"/>
              </a:rPr>
              <a:t>, while in the </a:t>
            </a:r>
            <a:r>
              <a:rPr lang="en-US" sz="2400" b="0" i="0" dirty="0">
                <a:solidFill>
                  <a:schemeClr val="accent2">
                    <a:lumMod val="50000"/>
                  </a:schemeClr>
                </a:solidFill>
                <a:effectLst/>
                <a:latin typeface="Harding"/>
              </a:rPr>
              <a:t>brown</a:t>
            </a:r>
            <a:r>
              <a:rPr lang="en-US" sz="2400" b="0" i="0" dirty="0">
                <a:solidFill>
                  <a:srgbClr val="222222"/>
                </a:solidFill>
                <a:effectLst/>
                <a:latin typeface="Harding"/>
              </a:rPr>
              <a:t> patches, the X chromosome with the allele that results in </a:t>
            </a:r>
            <a:r>
              <a:rPr lang="en-US" sz="2400" b="0" i="0" dirty="0">
                <a:solidFill>
                  <a:srgbClr val="E4670A"/>
                </a:solidFill>
                <a:effectLst/>
                <a:latin typeface="Harding"/>
              </a:rPr>
              <a:t>orange</a:t>
            </a:r>
            <a:r>
              <a:rPr lang="en-US" sz="2400" b="0" i="0" dirty="0">
                <a:solidFill>
                  <a:srgbClr val="222222"/>
                </a:solidFill>
                <a:effectLst/>
                <a:latin typeface="Harding"/>
              </a:rPr>
              <a:t> color </a:t>
            </a:r>
            <a:r>
              <a:rPr lang="en-US" sz="2400" b="0" i="0" dirty="0">
                <a:solidFill>
                  <a:srgbClr val="E4670A"/>
                </a:solidFill>
                <a:effectLst/>
                <a:latin typeface="Harding"/>
              </a:rPr>
              <a:t>is inactivated</a:t>
            </a:r>
            <a:r>
              <a:rPr lang="en-US" sz="2400" b="0" i="0" dirty="0">
                <a:solidFill>
                  <a:srgbClr val="222222"/>
                </a:solidFill>
                <a:effectLst/>
                <a:latin typeface="Harding"/>
              </a:rPr>
              <a:t>. Inactivation of the X chromosome, also known as lyonization, occurs randomly, resulting in a unique mosaic of Calico fur coat colors.</a:t>
            </a:r>
            <a:endParaRPr lang="en-US" sz="2400" dirty="0"/>
          </a:p>
        </p:txBody>
      </p:sp>
    </p:spTree>
    <p:extLst>
      <p:ext uri="{BB962C8B-B14F-4D97-AF65-F5344CB8AC3E}">
        <p14:creationId xmlns:p14="http://schemas.microsoft.com/office/powerpoint/2010/main" val="254490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CDC96166-4C7B-8CFE-3D28-C3598CCD9AC0}"/>
              </a:ext>
            </a:extLst>
          </p:cNvPr>
          <p:cNvGraphicFramePr>
            <a:graphicFrameLocks noChangeAspect="1"/>
          </p:cNvGraphicFramePr>
          <p:nvPr>
            <p:extLst>
              <p:ext uri="{D42A27DB-BD31-4B8C-83A1-F6EECF244321}">
                <p14:modId xmlns:p14="http://schemas.microsoft.com/office/powerpoint/2010/main" val="2052394117"/>
              </p:ext>
            </p:extLst>
          </p:nvPr>
        </p:nvGraphicFramePr>
        <p:xfrm>
          <a:off x="95250" y="95250"/>
          <a:ext cx="5159202" cy="6675120"/>
        </p:xfrm>
        <a:graphic>
          <a:graphicData uri="http://schemas.openxmlformats.org/presentationml/2006/ole">
            <mc:AlternateContent xmlns:mc="http://schemas.openxmlformats.org/markup-compatibility/2006">
              <mc:Choice xmlns:v="urn:schemas-microsoft-com:vml" Requires="v">
                <p:oleObj name="Acrobat Document" r:id="rId2" imgW="7328880" imgH="9504000" progId="AcroExch.Document.DC">
                  <p:embed/>
                </p:oleObj>
              </mc:Choice>
              <mc:Fallback>
                <p:oleObj name="Acrobat Document" r:id="rId2" imgW="7328880" imgH="9504000" progId="AcroExch.Document.DC">
                  <p:embed/>
                  <p:pic>
                    <p:nvPicPr>
                      <p:cNvPr id="0" name=""/>
                      <p:cNvPicPr/>
                      <p:nvPr/>
                    </p:nvPicPr>
                    <p:blipFill>
                      <a:blip r:embed="rId3"/>
                      <a:stretch>
                        <a:fillRect/>
                      </a:stretch>
                    </p:blipFill>
                    <p:spPr>
                      <a:xfrm>
                        <a:off x="95250" y="95250"/>
                        <a:ext cx="5159202" cy="6675120"/>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DC441940-7975-1058-79E6-091D19718327}"/>
              </a:ext>
            </a:extLst>
          </p:cNvPr>
          <p:cNvPicPr>
            <a:picLocks noChangeAspect="1"/>
          </p:cNvPicPr>
          <p:nvPr/>
        </p:nvPicPr>
        <p:blipFill>
          <a:blip r:embed="rId4"/>
          <a:stretch>
            <a:fillRect/>
          </a:stretch>
        </p:blipFill>
        <p:spPr>
          <a:xfrm>
            <a:off x="4667250" y="1362075"/>
            <a:ext cx="2857500" cy="4133850"/>
          </a:xfrm>
          <a:prstGeom prst="rect">
            <a:avLst/>
          </a:prstGeom>
        </p:spPr>
      </p:pic>
      <p:pic>
        <p:nvPicPr>
          <p:cNvPr id="4" name="Picture 3">
            <a:extLst>
              <a:ext uri="{FF2B5EF4-FFF2-40B4-BE49-F238E27FC236}">
                <a16:creationId xmlns:a16="http://schemas.microsoft.com/office/drawing/2014/main" id="{95CE0A3A-1B83-402A-DD51-D5764DE380E2}"/>
              </a:ext>
            </a:extLst>
          </p:cNvPr>
          <p:cNvPicPr>
            <a:picLocks noChangeAspect="1"/>
          </p:cNvPicPr>
          <p:nvPr/>
        </p:nvPicPr>
        <p:blipFill>
          <a:blip r:embed="rId4"/>
          <a:stretch>
            <a:fillRect/>
          </a:stretch>
        </p:blipFill>
        <p:spPr>
          <a:xfrm>
            <a:off x="4667250" y="1385888"/>
            <a:ext cx="2857500" cy="4133850"/>
          </a:xfrm>
          <a:prstGeom prst="rect">
            <a:avLst/>
          </a:prstGeom>
        </p:spPr>
      </p:pic>
    </p:spTree>
    <p:extLst>
      <p:ext uri="{BB962C8B-B14F-4D97-AF65-F5344CB8AC3E}">
        <p14:creationId xmlns:p14="http://schemas.microsoft.com/office/powerpoint/2010/main" val="1134507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CDC96166-4C7B-8CFE-3D28-C3598CCD9AC0}"/>
              </a:ext>
            </a:extLst>
          </p:cNvPr>
          <p:cNvGraphicFramePr>
            <a:graphicFrameLocks noChangeAspect="1"/>
          </p:cNvGraphicFramePr>
          <p:nvPr/>
        </p:nvGraphicFramePr>
        <p:xfrm>
          <a:off x="95250" y="95250"/>
          <a:ext cx="5159202" cy="6675120"/>
        </p:xfrm>
        <a:graphic>
          <a:graphicData uri="http://schemas.openxmlformats.org/presentationml/2006/ole">
            <mc:AlternateContent xmlns:mc="http://schemas.openxmlformats.org/markup-compatibility/2006">
              <mc:Choice xmlns:v="urn:schemas-microsoft-com:vml" Requires="v">
                <p:oleObj name="Acrobat Document" r:id="rId2" imgW="7328880" imgH="9504000" progId="AcroExch.Document.DC">
                  <p:embed/>
                </p:oleObj>
              </mc:Choice>
              <mc:Fallback>
                <p:oleObj name="Acrobat Document" r:id="rId2" imgW="7328880" imgH="9504000" progId="AcroExch.Document.DC">
                  <p:embed/>
                  <p:pic>
                    <p:nvPicPr>
                      <p:cNvPr id="2" name="Object 1">
                        <a:extLst>
                          <a:ext uri="{FF2B5EF4-FFF2-40B4-BE49-F238E27FC236}">
                            <a16:creationId xmlns:a16="http://schemas.microsoft.com/office/drawing/2014/main" id="{CDC96166-4C7B-8CFE-3D28-C3598CCD9AC0}"/>
                          </a:ext>
                        </a:extLst>
                      </p:cNvPr>
                      <p:cNvPicPr/>
                      <p:nvPr/>
                    </p:nvPicPr>
                    <p:blipFill>
                      <a:blip r:embed="rId3"/>
                      <a:stretch>
                        <a:fillRect/>
                      </a:stretch>
                    </p:blipFill>
                    <p:spPr>
                      <a:xfrm>
                        <a:off x="95250" y="95250"/>
                        <a:ext cx="5159202" cy="6675120"/>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DC441940-7975-1058-79E6-091D19718327}"/>
              </a:ext>
            </a:extLst>
          </p:cNvPr>
          <p:cNvPicPr>
            <a:picLocks noChangeAspect="1"/>
          </p:cNvPicPr>
          <p:nvPr/>
        </p:nvPicPr>
        <p:blipFill>
          <a:blip r:embed="rId4"/>
          <a:stretch>
            <a:fillRect/>
          </a:stretch>
        </p:blipFill>
        <p:spPr>
          <a:xfrm>
            <a:off x="4667250" y="1362075"/>
            <a:ext cx="2857500" cy="4133850"/>
          </a:xfrm>
          <a:prstGeom prst="rect">
            <a:avLst/>
          </a:prstGeom>
        </p:spPr>
      </p:pic>
      <p:pic>
        <p:nvPicPr>
          <p:cNvPr id="4" name="Picture 3">
            <a:extLst>
              <a:ext uri="{FF2B5EF4-FFF2-40B4-BE49-F238E27FC236}">
                <a16:creationId xmlns:a16="http://schemas.microsoft.com/office/drawing/2014/main" id="{95CE0A3A-1B83-402A-DD51-D5764DE380E2}"/>
              </a:ext>
            </a:extLst>
          </p:cNvPr>
          <p:cNvPicPr>
            <a:picLocks noChangeAspect="1"/>
          </p:cNvPicPr>
          <p:nvPr/>
        </p:nvPicPr>
        <p:blipFill>
          <a:blip r:embed="rId4"/>
          <a:stretch>
            <a:fillRect/>
          </a:stretch>
        </p:blipFill>
        <p:spPr>
          <a:xfrm>
            <a:off x="4667250" y="1385888"/>
            <a:ext cx="2857500" cy="4133850"/>
          </a:xfrm>
          <a:prstGeom prst="rect">
            <a:avLst/>
          </a:prstGeom>
        </p:spPr>
      </p:pic>
      <p:pic>
        <p:nvPicPr>
          <p:cNvPr id="5" name="Picture 4">
            <a:extLst>
              <a:ext uri="{FF2B5EF4-FFF2-40B4-BE49-F238E27FC236}">
                <a16:creationId xmlns:a16="http://schemas.microsoft.com/office/drawing/2014/main" id="{5996CFA5-8A02-A990-3216-A3E75F281605}"/>
              </a:ext>
            </a:extLst>
          </p:cNvPr>
          <p:cNvPicPr>
            <a:picLocks noChangeAspect="1"/>
          </p:cNvPicPr>
          <p:nvPr/>
        </p:nvPicPr>
        <p:blipFill>
          <a:blip r:embed="rId5"/>
          <a:stretch>
            <a:fillRect/>
          </a:stretch>
        </p:blipFill>
        <p:spPr>
          <a:xfrm>
            <a:off x="7876669" y="2479717"/>
            <a:ext cx="3986475" cy="3886471"/>
          </a:xfrm>
          <a:prstGeom prst="rect">
            <a:avLst/>
          </a:prstGeom>
        </p:spPr>
      </p:pic>
    </p:spTree>
    <p:extLst>
      <p:ext uri="{BB962C8B-B14F-4D97-AF65-F5344CB8AC3E}">
        <p14:creationId xmlns:p14="http://schemas.microsoft.com/office/powerpoint/2010/main" val="25714405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3C4E40-1607-CB95-2048-DCE3B8A9D9CC}"/>
              </a:ext>
            </a:extLst>
          </p:cNvPr>
          <p:cNvPicPr>
            <a:picLocks noChangeAspect="1"/>
          </p:cNvPicPr>
          <p:nvPr/>
        </p:nvPicPr>
        <p:blipFill>
          <a:blip r:embed="rId2"/>
          <a:stretch>
            <a:fillRect/>
          </a:stretch>
        </p:blipFill>
        <p:spPr>
          <a:xfrm>
            <a:off x="6471999" y="48987"/>
            <a:ext cx="4995674" cy="6858000"/>
          </a:xfrm>
          <a:prstGeom prst="rect">
            <a:avLst/>
          </a:prstGeom>
        </p:spPr>
      </p:pic>
      <p:pic>
        <p:nvPicPr>
          <p:cNvPr id="12" name="Picture 11">
            <a:extLst>
              <a:ext uri="{FF2B5EF4-FFF2-40B4-BE49-F238E27FC236}">
                <a16:creationId xmlns:a16="http://schemas.microsoft.com/office/drawing/2014/main" id="{D8AE8568-4815-74E8-6855-5696291F70E0}"/>
              </a:ext>
            </a:extLst>
          </p:cNvPr>
          <p:cNvPicPr>
            <a:picLocks noChangeAspect="1"/>
          </p:cNvPicPr>
          <p:nvPr/>
        </p:nvPicPr>
        <p:blipFill>
          <a:blip r:embed="rId3"/>
          <a:stretch>
            <a:fillRect/>
          </a:stretch>
        </p:blipFill>
        <p:spPr>
          <a:xfrm>
            <a:off x="1175654" y="3882796"/>
            <a:ext cx="4049486" cy="2162175"/>
          </a:xfrm>
          <a:prstGeom prst="rect">
            <a:avLst/>
          </a:prstGeom>
        </p:spPr>
      </p:pic>
      <p:sp>
        <p:nvSpPr>
          <p:cNvPr id="14" name="TextBox 13">
            <a:extLst>
              <a:ext uri="{FF2B5EF4-FFF2-40B4-BE49-F238E27FC236}">
                <a16:creationId xmlns:a16="http://schemas.microsoft.com/office/drawing/2014/main" id="{683716EA-2966-2ABA-80E2-C622D4B12DDB}"/>
              </a:ext>
            </a:extLst>
          </p:cNvPr>
          <p:cNvSpPr txBox="1"/>
          <p:nvPr/>
        </p:nvSpPr>
        <p:spPr>
          <a:xfrm>
            <a:off x="681717" y="1071071"/>
            <a:ext cx="6098720" cy="2191497"/>
          </a:xfrm>
          <a:prstGeom prst="rect">
            <a:avLst/>
          </a:prstGeom>
          <a:noFill/>
        </p:spPr>
        <p:txBody>
          <a:bodyPr wrap="square">
            <a:spAutoFit/>
          </a:bodyPr>
          <a:lstStyle/>
          <a:p>
            <a:pPr marL="0" marR="0">
              <a:lnSpc>
                <a:spcPct val="107000"/>
              </a:lnSpc>
              <a:spcBef>
                <a:spcPts val="0"/>
              </a:spcBef>
              <a:spcAft>
                <a:spcPts val="0"/>
              </a:spcAft>
            </a:pPr>
            <a:r>
              <a:rPr lang="en-US" sz="3200" dirty="0">
                <a:effectLst/>
                <a:latin typeface="Courier New" panose="02070309020205020404" pitchFamily="49" charset="0"/>
                <a:ea typeface="Calibri" panose="020F0502020204030204" pitchFamily="34" charset="0"/>
                <a:cs typeface="Times New Roman" panose="02020603050405020304" pitchFamily="18" charset="0"/>
              </a:rPr>
              <a:t>In honor of </a:t>
            </a:r>
            <a:r>
              <a:rPr lang="en-US" sz="3200" b="1" dirty="0">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Dr. Mary Lyon</a:t>
            </a:r>
            <a:r>
              <a:rPr lang="en-US" sz="3200" dirty="0">
                <a:effectLst/>
                <a:latin typeface="Courier New" panose="02070309020205020404" pitchFamily="49" charset="0"/>
                <a:ea typeface="Calibri" panose="020F0502020204030204" pitchFamily="34" charset="0"/>
                <a:cs typeface="Times New Roman" panose="02020603050405020304" pitchFamily="18" charset="0"/>
              </a:rPr>
              <a:t>, X-chromosome inactivation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3200" dirty="0">
                <a:effectLst/>
                <a:latin typeface="Courier New" panose="02070309020205020404" pitchFamily="49" charset="0"/>
                <a:ea typeface="Calibri" panose="020F0502020204030204" pitchFamily="34" charset="0"/>
                <a:cs typeface="Times New Roman" panose="02020603050405020304" pitchFamily="18" charset="0"/>
              </a:rPr>
              <a:t>was named </a:t>
            </a:r>
            <a:r>
              <a:rPr lang="en-US" sz="3200" b="1" dirty="0">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Lyon</a:t>
            </a:r>
            <a:r>
              <a:rPr lang="en-US" sz="3200" dirty="0">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ization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3804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64D3D4-0824-0A35-7C86-5FD96DD2A465}"/>
              </a:ext>
            </a:extLst>
          </p:cNvPr>
          <p:cNvPicPr>
            <a:picLocks noChangeAspect="1"/>
          </p:cNvPicPr>
          <p:nvPr/>
        </p:nvPicPr>
        <p:blipFill rotWithShape="1">
          <a:blip r:embed="rId2">
            <a:alphaModFix amt="40000"/>
          </a:blip>
          <a:srcRect t="9914" b="5816"/>
          <a:stretch/>
        </p:blipFill>
        <p:spPr>
          <a:xfrm>
            <a:off x="20" y="10"/>
            <a:ext cx="12191980" cy="6857990"/>
          </a:xfrm>
          <a:prstGeom prst="rect">
            <a:avLst/>
          </a:prstGeom>
        </p:spPr>
      </p:pic>
      <p:sp>
        <p:nvSpPr>
          <p:cNvPr id="2" name="Title 1">
            <a:extLst>
              <a:ext uri="{FF2B5EF4-FFF2-40B4-BE49-F238E27FC236}">
                <a16:creationId xmlns:a16="http://schemas.microsoft.com/office/drawing/2014/main" id="{AD95D705-40BD-E76B-D2B2-E83E9814144B}"/>
              </a:ext>
            </a:extLst>
          </p:cNvPr>
          <p:cNvSpPr>
            <a:spLocks noGrp="1"/>
          </p:cNvSpPr>
          <p:nvPr>
            <p:ph type="title"/>
          </p:nvPr>
        </p:nvSpPr>
        <p:spPr>
          <a:xfrm>
            <a:off x="965200" y="312865"/>
            <a:ext cx="10261600" cy="3564869"/>
          </a:xfrm>
        </p:spPr>
        <p:txBody>
          <a:bodyPr vert="horz" lIns="91440" tIns="45720" rIns="91440" bIns="45720" rtlCol="0" anchor="b">
            <a:normAutofit/>
          </a:bodyPr>
          <a:lstStyle/>
          <a:p>
            <a:r>
              <a:rPr lang="en-US" sz="8100" dirty="0">
                <a:ln w="22225">
                  <a:solidFill>
                    <a:schemeClr val="tx1"/>
                  </a:solidFill>
                  <a:miter lim="800000"/>
                </a:ln>
                <a:noFill/>
              </a:rPr>
              <a:t>Why are some carriers more severely affected than other carriers?</a:t>
            </a:r>
          </a:p>
        </p:txBody>
      </p:sp>
      <p:sp>
        <p:nvSpPr>
          <p:cNvPr id="3" name="Text Placeholder 2">
            <a:extLst>
              <a:ext uri="{FF2B5EF4-FFF2-40B4-BE49-F238E27FC236}">
                <a16:creationId xmlns:a16="http://schemas.microsoft.com/office/drawing/2014/main" id="{2EA4AC8A-BAD2-F683-90AA-F66658E04353}"/>
              </a:ext>
            </a:extLst>
          </p:cNvPr>
          <p:cNvSpPr>
            <a:spLocks noGrp="1"/>
          </p:cNvSpPr>
          <p:nvPr>
            <p:ph type="body" idx="1"/>
          </p:nvPr>
        </p:nvSpPr>
        <p:spPr>
          <a:xfrm>
            <a:off x="1737766" y="4142278"/>
            <a:ext cx="10261600" cy="1202995"/>
          </a:xfrm>
        </p:spPr>
        <p:txBody>
          <a:bodyPr vert="horz" lIns="91440" tIns="45720" rIns="91440" bIns="45720" rtlCol="0">
            <a:noAutofit/>
          </a:bodyPr>
          <a:lstStyle/>
          <a:p>
            <a:r>
              <a:rPr lang="en-US" sz="4400" b="1" dirty="0">
                <a:solidFill>
                  <a:schemeClr val="tx1"/>
                </a:solidFill>
              </a:rPr>
              <a:t>…if a women gets Hemophilia from both her Mom and Dad she can be as affected with Hemophilia as the boys and men in her family</a:t>
            </a:r>
          </a:p>
        </p:txBody>
      </p:sp>
    </p:spTree>
    <p:extLst>
      <p:ext uri="{BB962C8B-B14F-4D97-AF65-F5344CB8AC3E}">
        <p14:creationId xmlns:p14="http://schemas.microsoft.com/office/powerpoint/2010/main" val="97740590"/>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8CFDBC6-C570-D1FC-03DA-BA30C29C4250}"/>
              </a:ext>
            </a:extLst>
          </p:cNvPr>
          <p:cNvSpPr>
            <a:spLocks noGrp="1"/>
          </p:cNvSpPr>
          <p:nvPr>
            <p:ph type="title"/>
          </p:nvPr>
        </p:nvSpPr>
        <p:spPr>
          <a:xfrm>
            <a:off x="906704" y="-460832"/>
            <a:ext cx="3528696" cy="1738099"/>
          </a:xfrm>
        </p:spPr>
        <p:txBody>
          <a:bodyPr vert="horz" lIns="91440" tIns="45720" rIns="91440" bIns="45720" rtlCol="0" anchor="b">
            <a:normAutofit/>
          </a:bodyPr>
          <a:lstStyle/>
          <a:p>
            <a:r>
              <a:rPr lang="en-US" sz="5400" b="1" dirty="0"/>
              <a:t>What if?</a:t>
            </a:r>
            <a:endParaRPr lang="en-US" sz="5400" b="1" kern="1200" dirty="0">
              <a:solidFill>
                <a:schemeClr val="tx1"/>
              </a:solidFill>
              <a:latin typeface="+mj-lt"/>
              <a:ea typeface="+mj-ea"/>
              <a:cs typeface="+mj-cs"/>
            </a:endParaRP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7DF168C6-7B4A-AF9D-F03A-121F1CAD2A4E}"/>
              </a:ext>
            </a:extLst>
          </p:cNvPr>
          <p:cNvSpPr>
            <a:spLocks noGrp="1"/>
          </p:cNvSpPr>
          <p:nvPr>
            <p:ph type="body" sz="half" idx="2"/>
          </p:nvPr>
        </p:nvSpPr>
        <p:spPr>
          <a:xfrm>
            <a:off x="782447" y="1680526"/>
            <a:ext cx="3586407" cy="3410712"/>
          </a:xfrm>
        </p:spPr>
        <p:txBody>
          <a:bodyPr vert="horz" lIns="91440" tIns="45720" rIns="91440" bIns="45720" rtlCol="0" anchor="t">
            <a:noAutofit/>
          </a:bodyPr>
          <a:lstStyle/>
          <a:p>
            <a:pPr indent="-228600">
              <a:buFont typeface="Arial" panose="020B0604020202020204" pitchFamily="34" charset="0"/>
              <a:buChar char="•"/>
            </a:pPr>
            <a:r>
              <a:rPr lang="en-US" sz="3200" dirty="0"/>
              <a:t>Instead of half and half—half of a woman’s cells having her mother’s X-chromosome active and half of her cells having her father’s X-chromosome active, </a:t>
            </a:r>
            <a:r>
              <a:rPr lang="en-US" sz="3200" dirty="0">
                <a:highlight>
                  <a:srgbClr val="FFFF00"/>
                </a:highlight>
              </a:rPr>
              <a:t>what if inactivation is very uneven?</a:t>
            </a:r>
          </a:p>
        </p:txBody>
      </p:sp>
      <p:pic>
        <p:nvPicPr>
          <p:cNvPr id="7" name="Picture Placeholder 6">
            <a:extLst>
              <a:ext uri="{FF2B5EF4-FFF2-40B4-BE49-F238E27FC236}">
                <a16:creationId xmlns:a16="http://schemas.microsoft.com/office/drawing/2014/main" id="{B60FCB04-EEC8-70E2-6B42-8771F816F974}"/>
              </a:ext>
            </a:extLst>
          </p:cNvPr>
          <p:cNvPicPr>
            <a:picLocks noGrp="1" noChangeAspect="1"/>
          </p:cNvPicPr>
          <p:nvPr>
            <p:ph type="pic" idx="1"/>
          </p:nvPr>
        </p:nvPicPr>
        <p:blipFill>
          <a:blip r:embed="rId3"/>
          <a:srcRect l="5253" r="5253"/>
          <a:stretch>
            <a:fillRect/>
          </a:stretch>
        </p:blipFill>
        <p:spPr>
          <a:xfrm>
            <a:off x="4654296" y="700110"/>
            <a:ext cx="6903720" cy="5457779"/>
          </a:xfrm>
          <a:prstGeom prst="rect">
            <a:avLst/>
          </a:prstGeom>
        </p:spPr>
      </p:pic>
    </p:spTree>
    <p:extLst>
      <p:ext uri="{BB962C8B-B14F-4D97-AF65-F5344CB8AC3E}">
        <p14:creationId xmlns:p14="http://schemas.microsoft.com/office/powerpoint/2010/main" val="610026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2BCA227-AF83-6585-7BBE-671E9789B932}"/>
              </a:ext>
            </a:extLst>
          </p:cNvPr>
          <p:cNvSpPr>
            <a:spLocks noGrp="1"/>
          </p:cNvSpPr>
          <p:nvPr>
            <p:ph type="title"/>
          </p:nvPr>
        </p:nvSpPr>
        <p:spPr/>
        <p:txBody>
          <a:bodyPr/>
          <a:lstStyle/>
          <a:p>
            <a:r>
              <a:rPr lang="en-US" dirty="0"/>
              <a:t>Like many other things about people…</a:t>
            </a:r>
          </a:p>
        </p:txBody>
      </p:sp>
      <p:pic>
        <p:nvPicPr>
          <p:cNvPr id="18" name="Content Placeholder 17">
            <a:extLst>
              <a:ext uri="{FF2B5EF4-FFF2-40B4-BE49-F238E27FC236}">
                <a16:creationId xmlns:a16="http://schemas.microsoft.com/office/drawing/2014/main" id="{AD99784A-D0E1-0A45-E5CD-7349E11FAAA3}"/>
              </a:ext>
            </a:extLst>
          </p:cNvPr>
          <p:cNvPicPr>
            <a:picLocks noGrp="1" noChangeAspect="1"/>
          </p:cNvPicPr>
          <p:nvPr>
            <p:ph sz="half" idx="1"/>
          </p:nvPr>
        </p:nvPicPr>
        <p:blipFill>
          <a:blip r:embed="rId2"/>
          <a:stretch>
            <a:fillRect/>
          </a:stretch>
        </p:blipFill>
        <p:spPr>
          <a:xfrm>
            <a:off x="409070" y="1662235"/>
            <a:ext cx="6767365" cy="3678707"/>
          </a:xfrm>
        </p:spPr>
      </p:pic>
      <p:pic>
        <p:nvPicPr>
          <p:cNvPr id="16" name="Content Placeholder 15">
            <a:extLst>
              <a:ext uri="{FF2B5EF4-FFF2-40B4-BE49-F238E27FC236}">
                <a16:creationId xmlns:a16="http://schemas.microsoft.com/office/drawing/2014/main" id="{92A00C4A-BE7C-1184-1C73-4810C7FF74AF}"/>
              </a:ext>
            </a:extLst>
          </p:cNvPr>
          <p:cNvPicPr>
            <a:picLocks noGrp="1" noChangeAspect="1"/>
          </p:cNvPicPr>
          <p:nvPr>
            <p:ph sz="half" idx="2"/>
          </p:nvPr>
        </p:nvPicPr>
        <p:blipFill>
          <a:blip r:embed="rId3"/>
          <a:stretch>
            <a:fillRect/>
          </a:stretch>
        </p:blipFill>
        <p:spPr>
          <a:xfrm>
            <a:off x="7629528" y="1443820"/>
            <a:ext cx="4396132" cy="5120640"/>
          </a:xfrm>
          <a:prstGeom prst="rect">
            <a:avLst/>
          </a:prstGeom>
        </p:spPr>
      </p:pic>
      <p:sp>
        <p:nvSpPr>
          <p:cNvPr id="20" name="Arrow: Up 19">
            <a:extLst>
              <a:ext uri="{FF2B5EF4-FFF2-40B4-BE49-F238E27FC236}">
                <a16:creationId xmlns:a16="http://schemas.microsoft.com/office/drawing/2014/main" id="{998C034E-2BDF-BE99-82B1-249E4168C8DF}"/>
              </a:ext>
            </a:extLst>
          </p:cNvPr>
          <p:cNvSpPr/>
          <p:nvPr/>
        </p:nvSpPr>
        <p:spPr>
          <a:xfrm>
            <a:off x="1616523" y="4976135"/>
            <a:ext cx="484632" cy="978408"/>
          </a:xfrm>
          <a:prstGeom prst="upArrow">
            <a:avLst/>
          </a:prstGeom>
          <a:solidFill>
            <a:srgbClr val="331A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Up 22">
            <a:extLst>
              <a:ext uri="{FF2B5EF4-FFF2-40B4-BE49-F238E27FC236}">
                <a16:creationId xmlns:a16="http://schemas.microsoft.com/office/drawing/2014/main" id="{5928C365-4F85-9747-D3BE-BCD72EC671FB}"/>
              </a:ext>
            </a:extLst>
          </p:cNvPr>
          <p:cNvSpPr/>
          <p:nvPr/>
        </p:nvSpPr>
        <p:spPr>
          <a:xfrm>
            <a:off x="5851076" y="4948916"/>
            <a:ext cx="484632" cy="978408"/>
          </a:xfrm>
          <a:prstGeom prst="upArrow">
            <a:avLst/>
          </a:prstGeom>
          <a:solidFill>
            <a:srgbClr val="F612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3002CD8-DAA6-8189-D7ED-6169AF314270}"/>
              </a:ext>
            </a:extLst>
          </p:cNvPr>
          <p:cNvSpPr txBox="1"/>
          <p:nvPr/>
        </p:nvSpPr>
        <p:spPr>
          <a:xfrm>
            <a:off x="805541" y="6041627"/>
            <a:ext cx="2441229" cy="646331"/>
          </a:xfrm>
          <a:prstGeom prst="rect">
            <a:avLst/>
          </a:prstGeom>
          <a:noFill/>
        </p:spPr>
        <p:txBody>
          <a:bodyPr wrap="square" rtlCol="0">
            <a:spAutoFit/>
          </a:bodyPr>
          <a:lstStyle/>
          <a:p>
            <a:r>
              <a:rPr lang="en-US" dirty="0"/>
              <a:t>Girls with most cells having Dad’s X active</a:t>
            </a:r>
          </a:p>
        </p:txBody>
      </p:sp>
      <p:sp>
        <p:nvSpPr>
          <p:cNvPr id="25" name="TextBox 24">
            <a:extLst>
              <a:ext uri="{FF2B5EF4-FFF2-40B4-BE49-F238E27FC236}">
                <a16:creationId xmlns:a16="http://schemas.microsoft.com/office/drawing/2014/main" id="{F71AFCC7-6F9E-0865-0526-51305CD9C04D}"/>
              </a:ext>
            </a:extLst>
          </p:cNvPr>
          <p:cNvSpPr txBox="1"/>
          <p:nvPr/>
        </p:nvSpPr>
        <p:spPr>
          <a:xfrm>
            <a:off x="4953005" y="6041627"/>
            <a:ext cx="2272417" cy="923330"/>
          </a:xfrm>
          <a:prstGeom prst="rect">
            <a:avLst/>
          </a:prstGeom>
          <a:noFill/>
        </p:spPr>
        <p:txBody>
          <a:bodyPr wrap="none" rtlCol="0">
            <a:spAutoFit/>
          </a:bodyPr>
          <a:lstStyle/>
          <a:p>
            <a:r>
              <a:rPr lang="en-US" dirty="0"/>
              <a:t>Girls with most cells </a:t>
            </a:r>
          </a:p>
          <a:p>
            <a:r>
              <a:rPr lang="en-US" dirty="0"/>
              <a:t>having Mom’s X active</a:t>
            </a:r>
          </a:p>
          <a:p>
            <a:endParaRPr lang="en-US" dirty="0"/>
          </a:p>
        </p:txBody>
      </p:sp>
      <p:sp>
        <p:nvSpPr>
          <p:cNvPr id="2" name="Arrow: Up 1">
            <a:extLst>
              <a:ext uri="{FF2B5EF4-FFF2-40B4-BE49-F238E27FC236}">
                <a16:creationId xmlns:a16="http://schemas.microsoft.com/office/drawing/2014/main" id="{E1462D52-1EFE-BC08-0667-A7CD5C40B298}"/>
              </a:ext>
            </a:extLst>
          </p:cNvPr>
          <p:cNvSpPr/>
          <p:nvPr/>
        </p:nvSpPr>
        <p:spPr>
          <a:xfrm>
            <a:off x="1616523" y="4948916"/>
            <a:ext cx="484632" cy="978408"/>
          </a:xfrm>
          <a:prstGeom prst="upArrow">
            <a:avLst/>
          </a:prstGeom>
          <a:solidFill>
            <a:srgbClr val="331A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285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427203E-1C16-B6C8-5A8F-DE417CEDB356}"/>
              </a:ext>
            </a:extLst>
          </p:cNvPr>
          <p:cNvGraphicFramePr>
            <a:graphicFrameLocks noGrp="1"/>
          </p:cNvGraphicFramePr>
          <p:nvPr/>
        </p:nvGraphicFramePr>
        <p:xfrm>
          <a:off x="577516" y="593558"/>
          <a:ext cx="11069051" cy="5839323"/>
        </p:xfrm>
        <a:graphic>
          <a:graphicData uri="http://schemas.openxmlformats.org/drawingml/2006/table">
            <a:tbl>
              <a:tblPr firstRow="1" firstCol="1" bandRow="1">
                <a:tableStyleId>{5C22544A-7EE6-4342-B048-85BDC9FD1C3A}</a:tableStyleId>
              </a:tblPr>
              <a:tblGrid>
                <a:gridCol w="3810720">
                  <a:extLst>
                    <a:ext uri="{9D8B030D-6E8A-4147-A177-3AD203B41FA5}">
                      <a16:colId xmlns:a16="http://schemas.microsoft.com/office/drawing/2014/main" val="759085869"/>
                    </a:ext>
                  </a:extLst>
                </a:gridCol>
                <a:gridCol w="2520891">
                  <a:extLst>
                    <a:ext uri="{9D8B030D-6E8A-4147-A177-3AD203B41FA5}">
                      <a16:colId xmlns:a16="http://schemas.microsoft.com/office/drawing/2014/main" val="3614206616"/>
                    </a:ext>
                  </a:extLst>
                </a:gridCol>
                <a:gridCol w="1541234">
                  <a:extLst>
                    <a:ext uri="{9D8B030D-6E8A-4147-A177-3AD203B41FA5}">
                      <a16:colId xmlns:a16="http://schemas.microsoft.com/office/drawing/2014/main" val="1680888739"/>
                    </a:ext>
                  </a:extLst>
                </a:gridCol>
                <a:gridCol w="3196206">
                  <a:extLst>
                    <a:ext uri="{9D8B030D-6E8A-4147-A177-3AD203B41FA5}">
                      <a16:colId xmlns:a16="http://schemas.microsoft.com/office/drawing/2014/main" val="2295976945"/>
                    </a:ext>
                  </a:extLst>
                </a:gridCol>
              </a:tblGrid>
              <a:tr h="190181">
                <a:tc>
                  <a:txBody>
                    <a:bodyPr/>
                    <a:lstStyle/>
                    <a:p>
                      <a:pPr marL="0" marR="0" algn="ctr">
                        <a:lnSpc>
                          <a:spcPct val="107000"/>
                        </a:lnSpc>
                        <a:spcBef>
                          <a:spcPts val="0"/>
                        </a:spcBef>
                        <a:spcAft>
                          <a:spcPts val="0"/>
                        </a:spcAft>
                      </a:pPr>
                      <a:r>
                        <a:rPr lang="en-US" sz="900" kern="100">
                          <a:effectLst/>
                        </a:rPr>
                        <a:t>Person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Status</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FVIII</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Gene Alteration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2563747080"/>
                  </a:ext>
                </a:extLst>
              </a:tr>
              <a:tr h="190181">
                <a:tc>
                  <a:txBody>
                    <a:bodyPr/>
                    <a:lstStyle/>
                    <a:p>
                      <a:pPr marL="0" marR="0" algn="ctr">
                        <a:lnSpc>
                          <a:spcPct val="107000"/>
                        </a:lnSpc>
                        <a:spcBef>
                          <a:spcPts val="0"/>
                        </a:spcBef>
                        <a:spcAft>
                          <a:spcPts val="0"/>
                        </a:spcAft>
                      </a:pPr>
                      <a:r>
                        <a:rPr lang="en-US" sz="900" kern="100">
                          <a:effectLst/>
                        </a:rPr>
                        <a:t>Proband 1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Affected</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&lt;0.01</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Intron 22 inversion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2377366452"/>
                  </a:ext>
                </a:extLst>
              </a:tr>
              <a:tr h="190181">
                <a:tc>
                  <a:txBody>
                    <a:bodyPr/>
                    <a:lstStyle/>
                    <a:p>
                      <a:pPr marL="0" marR="0" algn="ctr">
                        <a:lnSpc>
                          <a:spcPct val="107000"/>
                        </a:lnSpc>
                        <a:spcBef>
                          <a:spcPts val="0"/>
                        </a:spcBef>
                        <a:spcAft>
                          <a:spcPts val="0"/>
                        </a:spcAft>
                      </a:pPr>
                      <a:r>
                        <a:rPr lang="en-US" sz="900" kern="100">
                          <a:effectLst/>
                        </a:rPr>
                        <a:t>Daughter 1 of Proband</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0.62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Intron 22 inversion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2731103867"/>
                  </a:ext>
                </a:extLst>
              </a:tr>
              <a:tr h="190181">
                <a:tc>
                  <a:txBody>
                    <a:bodyPr/>
                    <a:lstStyle/>
                    <a:p>
                      <a:pPr marL="0" marR="0" algn="ctr">
                        <a:lnSpc>
                          <a:spcPct val="107000"/>
                        </a:lnSpc>
                        <a:spcBef>
                          <a:spcPts val="0"/>
                        </a:spcBef>
                        <a:spcAft>
                          <a:spcPts val="0"/>
                        </a:spcAft>
                      </a:pPr>
                      <a:r>
                        <a:rPr lang="en-US" sz="900" kern="100">
                          <a:effectLst/>
                        </a:rPr>
                        <a:t>Daughter 2 of Proband</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1.02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Intron 22 inversion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3336325002"/>
                  </a:ext>
                </a:extLst>
              </a:tr>
              <a:tr h="190181">
                <a:tc>
                  <a:txBody>
                    <a:bodyPr/>
                    <a:lstStyle/>
                    <a:p>
                      <a:pPr marL="0" marR="0" algn="ctr">
                        <a:lnSpc>
                          <a:spcPct val="107000"/>
                        </a:lnSpc>
                        <a:spcBef>
                          <a:spcPts val="0"/>
                        </a:spcBef>
                        <a:spcAft>
                          <a:spcPts val="0"/>
                        </a:spcAft>
                      </a:pPr>
                      <a:r>
                        <a:rPr lang="en-US" sz="900" kern="100">
                          <a:effectLst/>
                        </a:rPr>
                        <a:t>Daughter 3 of Proband</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0.43</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Intron 22 inversion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718634093"/>
                  </a:ext>
                </a:extLst>
              </a:tr>
              <a:tr h="190181">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3933201351"/>
                  </a:ext>
                </a:extLst>
              </a:tr>
              <a:tr h="190181">
                <a:tc>
                  <a:txBody>
                    <a:bodyPr/>
                    <a:lstStyle/>
                    <a:p>
                      <a:pPr marL="0" marR="0" algn="ctr">
                        <a:lnSpc>
                          <a:spcPct val="107000"/>
                        </a:lnSpc>
                        <a:spcBef>
                          <a:spcPts val="0"/>
                        </a:spcBef>
                        <a:spcAft>
                          <a:spcPts val="0"/>
                        </a:spcAft>
                      </a:pPr>
                      <a:r>
                        <a:rPr lang="en-US" sz="900" kern="100">
                          <a:effectLst/>
                        </a:rPr>
                        <a:t>Proband 2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Affected</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&lt;0.01</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Intron 22 inversion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616250447"/>
                  </a:ext>
                </a:extLst>
              </a:tr>
              <a:tr h="190181">
                <a:tc>
                  <a:txBody>
                    <a:bodyPr/>
                    <a:lstStyle/>
                    <a:p>
                      <a:pPr marL="0" marR="0" algn="ctr">
                        <a:lnSpc>
                          <a:spcPct val="107000"/>
                        </a:lnSpc>
                        <a:spcBef>
                          <a:spcPts val="0"/>
                        </a:spcBef>
                        <a:spcAft>
                          <a:spcPts val="0"/>
                        </a:spcAft>
                      </a:pPr>
                      <a:r>
                        <a:rPr lang="en-US" sz="900" kern="100">
                          <a:effectLst/>
                        </a:rPr>
                        <a:t>Mother of Proband 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0.80</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1136422295"/>
                  </a:ext>
                </a:extLst>
              </a:tr>
              <a:tr h="190181">
                <a:tc>
                  <a:txBody>
                    <a:bodyPr/>
                    <a:lstStyle/>
                    <a:p>
                      <a:pPr marL="0" marR="0" algn="ctr">
                        <a:lnSpc>
                          <a:spcPct val="107000"/>
                        </a:lnSpc>
                        <a:spcBef>
                          <a:spcPts val="0"/>
                        </a:spcBef>
                        <a:spcAft>
                          <a:spcPts val="0"/>
                        </a:spcAft>
                      </a:pPr>
                      <a:r>
                        <a:rPr lang="en-US" sz="900" kern="100">
                          <a:effectLst/>
                        </a:rPr>
                        <a:t>Sister 1 of Proband 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0.62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Intron 22 inversion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2905983508"/>
                  </a:ext>
                </a:extLst>
              </a:tr>
              <a:tr h="190181">
                <a:tc>
                  <a:txBody>
                    <a:bodyPr/>
                    <a:lstStyle/>
                    <a:p>
                      <a:pPr marL="0" marR="0" algn="ctr">
                        <a:lnSpc>
                          <a:spcPct val="107000"/>
                        </a:lnSpc>
                        <a:spcBef>
                          <a:spcPts val="0"/>
                        </a:spcBef>
                        <a:spcAft>
                          <a:spcPts val="0"/>
                        </a:spcAft>
                      </a:pPr>
                      <a:r>
                        <a:rPr lang="en-US" sz="900" kern="100">
                          <a:effectLst/>
                        </a:rPr>
                        <a:t>Son of Sister 1</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Affected</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&lt;0.01</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Intron 22 inversion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2156365099"/>
                  </a:ext>
                </a:extLst>
              </a:tr>
              <a:tr h="352218">
                <a:tc>
                  <a:txBody>
                    <a:bodyPr/>
                    <a:lstStyle/>
                    <a:p>
                      <a:pPr marL="0" marR="0" algn="ctr">
                        <a:lnSpc>
                          <a:spcPct val="107000"/>
                        </a:lnSpc>
                        <a:spcBef>
                          <a:spcPts val="0"/>
                        </a:spcBef>
                        <a:spcAft>
                          <a:spcPts val="0"/>
                        </a:spcAft>
                      </a:pPr>
                      <a:r>
                        <a:rPr lang="en-US" sz="900" kern="100">
                          <a:effectLst/>
                        </a:rPr>
                        <a:t>Daughter of Son</a:t>
                      </a:r>
                    </a:p>
                    <a:p>
                      <a:pPr marL="0" marR="0" algn="ctr">
                        <a:lnSpc>
                          <a:spcPct val="107000"/>
                        </a:lnSpc>
                        <a:spcBef>
                          <a:spcPts val="0"/>
                        </a:spcBef>
                        <a:spcAft>
                          <a:spcPts val="0"/>
                        </a:spcAft>
                      </a:pPr>
                      <a:r>
                        <a:rPr lang="en-US" sz="900" kern="100">
                          <a:effectLst/>
                        </a:rPr>
                        <a:t>Granddaughter of Sister 1</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0.38</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Intron 22 inversion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2034243652"/>
                  </a:ext>
                </a:extLst>
              </a:tr>
              <a:tr h="190181">
                <a:tc>
                  <a:txBody>
                    <a:bodyPr/>
                    <a:lstStyle/>
                    <a:p>
                      <a:pPr marL="0" marR="0" algn="ctr">
                        <a:lnSpc>
                          <a:spcPct val="107000"/>
                        </a:lnSpc>
                        <a:spcBef>
                          <a:spcPts val="0"/>
                        </a:spcBef>
                        <a:spcAft>
                          <a:spcPts val="0"/>
                        </a:spcAft>
                      </a:pPr>
                      <a:r>
                        <a:rPr lang="en-US" sz="900" kern="100">
                          <a:effectLst/>
                        </a:rPr>
                        <a:t>Sister 2 of Proband 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1.35</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Intron 22 inversion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2058176729"/>
                  </a:ext>
                </a:extLst>
              </a:tr>
              <a:tr h="190181">
                <a:tc>
                  <a:txBody>
                    <a:bodyPr/>
                    <a:lstStyle/>
                    <a:p>
                      <a:pPr marL="0" marR="0" algn="ctr">
                        <a:lnSpc>
                          <a:spcPct val="107000"/>
                        </a:lnSpc>
                        <a:spcBef>
                          <a:spcPts val="0"/>
                        </a:spcBef>
                        <a:spcAft>
                          <a:spcPts val="0"/>
                        </a:spcAft>
                      </a:pPr>
                      <a:r>
                        <a:rPr lang="en-US" sz="900" kern="100">
                          <a:effectLst/>
                        </a:rPr>
                        <a:t>Son 1 of Sister 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Affected</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&lt;0.01</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Intron 22 inversion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1237878779"/>
                  </a:ext>
                </a:extLst>
              </a:tr>
              <a:tr h="190181">
                <a:tc>
                  <a:txBody>
                    <a:bodyPr/>
                    <a:lstStyle/>
                    <a:p>
                      <a:pPr marL="0" marR="0" algn="ctr">
                        <a:lnSpc>
                          <a:spcPct val="107000"/>
                        </a:lnSpc>
                        <a:spcBef>
                          <a:spcPts val="0"/>
                        </a:spcBef>
                        <a:spcAft>
                          <a:spcPts val="0"/>
                        </a:spcAft>
                      </a:pPr>
                      <a:r>
                        <a:rPr lang="en-US" sz="900" kern="100">
                          <a:effectLst/>
                        </a:rPr>
                        <a:t>Son 2 of Sister 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Affected</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&lt;0.01</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Intron 22 inversion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1261819567"/>
                  </a:ext>
                </a:extLst>
              </a:tr>
              <a:tr h="352218">
                <a:tc>
                  <a:txBody>
                    <a:bodyPr/>
                    <a:lstStyle/>
                    <a:p>
                      <a:pPr marL="0" marR="0" algn="ctr">
                        <a:lnSpc>
                          <a:spcPct val="107000"/>
                        </a:lnSpc>
                        <a:spcBef>
                          <a:spcPts val="0"/>
                        </a:spcBef>
                        <a:spcAft>
                          <a:spcPts val="0"/>
                        </a:spcAft>
                      </a:pPr>
                      <a:r>
                        <a:rPr lang="en-US" sz="900" kern="100">
                          <a:effectLst/>
                        </a:rPr>
                        <a:t>Daughter of Son 2</a:t>
                      </a:r>
                    </a:p>
                    <a:p>
                      <a:pPr marL="0" marR="0" algn="ctr">
                        <a:lnSpc>
                          <a:spcPct val="107000"/>
                        </a:lnSpc>
                        <a:spcBef>
                          <a:spcPts val="0"/>
                        </a:spcBef>
                        <a:spcAft>
                          <a:spcPts val="0"/>
                        </a:spcAft>
                      </a:pPr>
                      <a:r>
                        <a:rPr lang="en-US" sz="900" kern="100">
                          <a:effectLst/>
                        </a:rPr>
                        <a:t>Granddaughter of Sister 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0.55</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3394029053"/>
                  </a:ext>
                </a:extLst>
              </a:tr>
              <a:tr h="190181">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643239001"/>
                  </a:ext>
                </a:extLst>
              </a:tr>
              <a:tr h="190181">
                <a:tc>
                  <a:txBody>
                    <a:bodyPr/>
                    <a:lstStyle/>
                    <a:p>
                      <a:pPr marL="0" marR="0" algn="ctr">
                        <a:lnSpc>
                          <a:spcPct val="107000"/>
                        </a:lnSpc>
                        <a:spcBef>
                          <a:spcPts val="0"/>
                        </a:spcBef>
                        <a:spcAft>
                          <a:spcPts val="0"/>
                        </a:spcAft>
                      </a:pPr>
                      <a:r>
                        <a:rPr lang="en-US" sz="900" kern="100">
                          <a:effectLst/>
                        </a:rPr>
                        <a:t>Proband 3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dirty="0">
                          <a:effectLst/>
                        </a:rPr>
                        <a:t>Affected</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0.01</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c.5822A&gt;G p.Asn1941Ser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2658101924"/>
                  </a:ext>
                </a:extLst>
              </a:tr>
              <a:tr h="190181">
                <a:tc>
                  <a:txBody>
                    <a:bodyPr/>
                    <a:lstStyle/>
                    <a:p>
                      <a:pPr marL="0" marR="0" algn="ctr">
                        <a:lnSpc>
                          <a:spcPct val="107000"/>
                        </a:lnSpc>
                        <a:spcBef>
                          <a:spcPts val="0"/>
                        </a:spcBef>
                        <a:spcAft>
                          <a:spcPts val="0"/>
                        </a:spcAft>
                      </a:pPr>
                      <a:r>
                        <a:rPr lang="en-US" sz="900" kern="100">
                          <a:effectLst/>
                        </a:rPr>
                        <a:t>Mother of Proband 3</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0.60</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c.5822A&gt;G p.Asn1941Ser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1064705676"/>
                  </a:ext>
                </a:extLst>
              </a:tr>
              <a:tr h="190181">
                <a:tc>
                  <a:txBody>
                    <a:bodyPr/>
                    <a:lstStyle/>
                    <a:p>
                      <a:pPr marL="0" marR="0" algn="ctr">
                        <a:lnSpc>
                          <a:spcPct val="107000"/>
                        </a:lnSpc>
                        <a:spcBef>
                          <a:spcPts val="0"/>
                        </a:spcBef>
                        <a:spcAft>
                          <a:spcPts val="0"/>
                        </a:spcAft>
                      </a:pPr>
                      <a:r>
                        <a:rPr lang="en-US" sz="900" kern="100">
                          <a:effectLst/>
                        </a:rPr>
                        <a:t>Sister of Proband 3</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0.38</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c.5822A&gt;G p.Asn1941Ser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3928955959"/>
                  </a:ext>
                </a:extLst>
              </a:tr>
              <a:tr h="190181">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3680967854"/>
                  </a:ext>
                </a:extLst>
              </a:tr>
              <a:tr h="190181">
                <a:tc>
                  <a:txBody>
                    <a:bodyPr/>
                    <a:lstStyle/>
                    <a:p>
                      <a:pPr marL="0" marR="0" algn="ctr">
                        <a:lnSpc>
                          <a:spcPct val="107000"/>
                        </a:lnSpc>
                        <a:spcBef>
                          <a:spcPts val="0"/>
                        </a:spcBef>
                        <a:spcAft>
                          <a:spcPts val="0"/>
                        </a:spcAft>
                      </a:pPr>
                      <a:r>
                        <a:rPr lang="en-US" sz="900" kern="100">
                          <a:effectLst/>
                        </a:rPr>
                        <a:t>Proband 4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Affected</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&lt;0.01</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c.5177G&gt;A p.Trp1726Stop</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1162966614"/>
                  </a:ext>
                </a:extLst>
              </a:tr>
              <a:tr h="190181">
                <a:tc>
                  <a:txBody>
                    <a:bodyPr/>
                    <a:lstStyle/>
                    <a:p>
                      <a:pPr marL="0" marR="0" algn="ctr">
                        <a:lnSpc>
                          <a:spcPct val="107000"/>
                        </a:lnSpc>
                        <a:spcBef>
                          <a:spcPts val="0"/>
                        </a:spcBef>
                        <a:spcAft>
                          <a:spcPts val="0"/>
                        </a:spcAft>
                      </a:pPr>
                      <a:r>
                        <a:rPr lang="en-US" sz="900" kern="100">
                          <a:effectLst/>
                        </a:rPr>
                        <a:t>Mother of Proband 4</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0.72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c.5177G&gt;A p.Trp1726Stop</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3752242258"/>
                  </a:ext>
                </a:extLst>
              </a:tr>
              <a:tr h="190181">
                <a:tc>
                  <a:txBody>
                    <a:bodyPr/>
                    <a:lstStyle/>
                    <a:p>
                      <a:pPr marL="0" marR="0" algn="ctr">
                        <a:lnSpc>
                          <a:spcPct val="107000"/>
                        </a:lnSpc>
                        <a:spcBef>
                          <a:spcPts val="0"/>
                        </a:spcBef>
                        <a:spcAft>
                          <a:spcPts val="0"/>
                        </a:spcAft>
                      </a:pPr>
                      <a:r>
                        <a:rPr lang="en-US" sz="900" kern="100">
                          <a:effectLst/>
                        </a:rPr>
                        <a:t>Sister of Proband 4</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0.40</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c.5177G&gt;A p.Trp1726Stop</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538587586"/>
                  </a:ext>
                </a:extLst>
              </a:tr>
              <a:tr h="190181">
                <a:tc>
                  <a:txBody>
                    <a:bodyPr/>
                    <a:lstStyle/>
                    <a:p>
                      <a:pPr marL="0" marR="0" algn="ctr">
                        <a:lnSpc>
                          <a:spcPct val="107000"/>
                        </a:lnSpc>
                        <a:spcBef>
                          <a:spcPts val="0"/>
                        </a:spcBef>
                        <a:spcAft>
                          <a:spcPts val="0"/>
                        </a:spcAft>
                      </a:pPr>
                      <a:r>
                        <a:rPr lang="en-US" sz="900" kern="100">
                          <a:effectLst/>
                        </a:rPr>
                        <a:t>Maternal aunt of Proband 4</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0.26</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c.5177G&gt;A p.Trp1726Stop</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1534062850"/>
                  </a:ext>
                </a:extLst>
              </a:tr>
              <a:tr h="190181">
                <a:tc>
                  <a:txBody>
                    <a:bodyPr/>
                    <a:lstStyle/>
                    <a:p>
                      <a:pPr marL="0" marR="0" algn="ctr">
                        <a:lnSpc>
                          <a:spcPct val="107000"/>
                        </a:lnSpc>
                        <a:spcBef>
                          <a:spcPts val="0"/>
                        </a:spcBef>
                        <a:spcAft>
                          <a:spcPts val="0"/>
                        </a:spcAft>
                      </a:pPr>
                      <a:r>
                        <a:rPr lang="en-US" sz="900" kern="100">
                          <a:effectLst/>
                        </a:rPr>
                        <a:t>Maternal 1</a:t>
                      </a:r>
                      <a:r>
                        <a:rPr lang="en-US" sz="900" kern="100" baseline="30000">
                          <a:effectLst/>
                        </a:rPr>
                        <a:t>st</a:t>
                      </a:r>
                      <a:r>
                        <a:rPr lang="en-US" sz="900" kern="100">
                          <a:effectLst/>
                        </a:rPr>
                        <a:t> cousin     of Proband 4</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Affected</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&lt;0.01</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c.5177G&gt;A p.Trp1726Stop</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3582870913"/>
                  </a:ext>
                </a:extLst>
              </a:tr>
              <a:tr h="190181">
                <a:tc>
                  <a:txBody>
                    <a:bodyPr/>
                    <a:lstStyle/>
                    <a:p>
                      <a:pPr marL="0" marR="0" algn="ctr">
                        <a:lnSpc>
                          <a:spcPct val="107000"/>
                        </a:lnSpc>
                        <a:spcBef>
                          <a:spcPts val="0"/>
                        </a:spcBef>
                        <a:spcAft>
                          <a:spcPts val="0"/>
                        </a:spcAft>
                      </a:pPr>
                      <a:r>
                        <a:rPr lang="en-US" sz="900" kern="100">
                          <a:effectLst/>
                        </a:rPr>
                        <a:t>Maternal 1</a:t>
                      </a:r>
                      <a:r>
                        <a:rPr lang="en-US" sz="900" kern="100" baseline="30000">
                          <a:effectLst/>
                        </a:rPr>
                        <a:t>st</a:t>
                      </a:r>
                      <a:r>
                        <a:rPr lang="en-US" sz="900" kern="100">
                          <a:effectLst/>
                        </a:rPr>
                        <a:t> cousin     of Proband 4</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0.36</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c.5177G&gt;A p.Trp1726Stop</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3933104590"/>
                  </a:ext>
                </a:extLst>
              </a:tr>
              <a:tr h="190181">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2764697721"/>
                  </a:ext>
                </a:extLst>
              </a:tr>
              <a:tr h="190181">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Carriers (n = 14)</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Range =  0.26 – 1.35</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3237215410"/>
                  </a:ext>
                </a:extLst>
              </a:tr>
              <a:tr h="190181">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Affected males (n = 8)</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dirty="0">
                          <a:effectLst/>
                        </a:rPr>
                        <a:t> </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2104811345"/>
                  </a:ext>
                </a:extLst>
              </a:tr>
            </a:tbl>
          </a:graphicData>
        </a:graphic>
      </p:graphicFrame>
    </p:spTree>
    <p:extLst>
      <p:ext uri="{BB962C8B-B14F-4D97-AF65-F5344CB8AC3E}">
        <p14:creationId xmlns:p14="http://schemas.microsoft.com/office/powerpoint/2010/main" val="2811088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427203E-1C16-B6C8-5A8F-DE417CEDB356}"/>
              </a:ext>
            </a:extLst>
          </p:cNvPr>
          <p:cNvGraphicFramePr>
            <a:graphicFrameLocks noGrp="1"/>
          </p:cNvGraphicFramePr>
          <p:nvPr>
            <p:extLst>
              <p:ext uri="{D42A27DB-BD31-4B8C-83A1-F6EECF244321}">
                <p14:modId xmlns:p14="http://schemas.microsoft.com/office/powerpoint/2010/main" val="34988224"/>
              </p:ext>
            </p:extLst>
          </p:nvPr>
        </p:nvGraphicFramePr>
        <p:xfrm>
          <a:off x="577516" y="593558"/>
          <a:ext cx="11069051" cy="5880252"/>
        </p:xfrm>
        <a:graphic>
          <a:graphicData uri="http://schemas.openxmlformats.org/drawingml/2006/table">
            <a:tbl>
              <a:tblPr firstRow="1" firstCol="1" bandRow="1">
                <a:tableStyleId>{5C22544A-7EE6-4342-B048-85BDC9FD1C3A}</a:tableStyleId>
              </a:tblPr>
              <a:tblGrid>
                <a:gridCol w="3810720">
                  <a:extLst>
                    <a:ext uri="{9D8B030D-6E8A-4147-A177-3AD203B41FA5}">
                      <a16:colId xmlns:a16="http://schemas.microsoft.com/office/drawing/2014/main" val="759085869"/>
                    </a:ext>
                  </a:extLst>
                </a:gridCol>
                <a:gridCol w="2520891">
                  <a:extLst>
                    <a:ext uri="{9D8B030D-6E8A-4147-A177-3AD203B41FA5}">
                      <a16:colId xmlns:a16="http://schemas.microsoft.com/office/drawing/2014/main" val="3614206616"/>
                    </a:ext>
                  </a:extLst>
                </a:gridCol>
                <a:gridCol w="1523673">
                  <a:extLst>
                    <a:ext uri="{9D8B030D-6E8A-4147-A177-3AD203B41FA5}">
                      <a16:colId xmlns:a16="http://schemas.microsoft.com/office/drawing/2014/main" val="1680888739"/>
                    </a:ext>
                  </a:extLst>
                </a:gridCol>
                <a:gridCol w="3213767">
                  <a:extLst>
                    <a:ext uri="{9D8B030D-6E8A-4147-A177-3AD203B41FA5}">
                      <a16:colId xmlns:a16="http://schemas.microsoft.com/office/drawing/2014/main" val="2295976945"/>
                    </a:ext>
                  </a:extLst>
                </a:gridCol>
              </a:tblGrid>
              <a:tr h="190181">
                <a:tc>
                  <a:txBody>
                    <a:bodyPr/>
                    <a:lstStyle/>
                    <a:p>
                      <a:pPr marL="0" marR="0" algn="ctr">
                        <a:lnSpc>
                          <a:spcPct val="107000"/>
                        </a:lnSpc>
                        <a:spcBef>
                          <a:spcPts val="0"/>
                        </a:spcBef>
                        <a:spcAft>
                          <a:spcPts val="0"/>
                        </a:spcAft>
                      </a:pPr>
                      <a:r>
                        <a:rPr lang="en-US" sz="900" kern="100">
                          <a:effectLst/>
                        </a:rPr>
                        <a:t>Person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Status</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FVIII</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Gene Alteration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2563747080"/>
                  </a:ext>
                </a:extLst>
              </a:tr>
              <a:tr h="190181">
                <a:tc>
                  <a:txBody>
                    <a:bodyPr/>
                    <a:lstStyle/>
                    <a:p>
                      <a:pPr marL="0" marR="0" algn="ctr">
                        <a:lnSpc>
                          <a:spcPct val="107000"/>
                        </a:lnSpc>
                        <a:spcBef>
                          <a:spcPts val="0"/>
                        </a:spcBef>
                        <a:spcAft>
                          <a:spcPts val="0"/>
                        </a:spcAft>
                      </a:pPr>
                      <a:r>
                        <a:rPr lang="en-US" sz="900" kern="100">
                          <a:effectLst/>
                        </a:rPr>
                        <a:t>Proband 1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Affected</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&lt;0.01</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Intron 22 inversion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2377366452"/>
                  </a:ext>
                </a:extLst>
              </a:tr>
              <a:tr h="190181">
                <a:tc>
                  <a:txBody>
                    <a:bodyPr/>
                    <a:lstStyle/>
                    <a:p>
                      <a:pPr marL="0" marR="0" algn="ctr">
                        <a:lnSpc>
                          <a:spcPct val="107000"/>
                        </a:lnSpc>
                        <a:spcBef>
                          <a:spcPts val="0"/>
                        </a:spcBef>
                        <a:spcAft>
                          <a:spcPts val="0"/>
                        </a:spcAft>
                      </a:pPr>
                      <a:r>
                        <a:rPr lang="en-US" sz="900" kern="100">
                          <a:effectLst/>
                        </a:rPr>
                        <a:t>Daughter 1 of Proband</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0.62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Intron 22 inversion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2731103867"/>
                  </a:ext>
                </a:extLst>
              </a:tr>
              <a:tr h="190181">
                <a:tc>
                  <a:txBody>
                    <a:bodyPr/>
                    <a:lstStyle/>
                    <a:p>
                      <a:pPr marL="0" marR="0" algn="ctr">
                        <a:lnSpc>
                          <a:spcPct val="107000"/>
                        </a:lnSpc>
                        <a:spcBef>
                          <a:spcPts val="0"/>
                        </a:spcBef>
                        <a:spcAft>
                          <a:spcPts val="0"/>
                        </a:spcAft>
                      </a:pPr>
                      <a:r>
                        <a:rPr lang="en-US" sz="900" kern="100">
                          <a:effectLst/>
                        </a:rPr>
                        <a:t>Daughter 2 of Proband</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1.02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Intron 22 inversion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3336325002"/>
                  </a:ext>
                </a:extLst>
              </a:tr>
              <a:tr h="190181">
                <a:tc>
                  <a:txBody>
                    <a:bodyPr/>
                    <a:lstStyle/>
                    <a:p>
                      <a:pPr marL="0" marR="0" algn="ctr">
                        <a:lnSpc>
                          <a:spcPct val="107000"/>
                        </a:lnSpc>
                        <a:spcBef>
                          <a:spcPts val="0"/>
                        </a:spcBef>
                        <a:spcAft>
                          <a:spcPts val="0"/>
                        </a:spcAft>
                      </a:pPr>
                      <a:r>
                        <a:rPr lang="en-US" sz="900" kern="100">
                          <a:effectLst/>
                        </a:rPr>
                        <a:t>Daughter 3 of Proband</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0.43</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Intron 22 inversion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718634093"/>
                  </a:ext>
                </a:extLst>
              </a:tr>
              <a:tr h="190181">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3933201351"/>
                  </a:ext>
                </a:extLst>
              </a:tr>
              <a:tr h="190181">
                <a:tc>
                  <a:txBody>
                    <a:bodyPr/>
                    <a:lstStyle/>
                    <a:p>
                      <a:pPr marL="0" marR="0" algn="ctr">
                        <a:lnSpc>
                          <a:spcPct val="107000"/>
                        </a:lnSpc>
                        <a:spcBef>
                          <a:spcPts val="0"/>
                        </a:spcBef>
                        <a:spcAft>
                          <a:spcPts val="0"/>
                        </a:spcAft>
                      </a:pPr>
                      <a:r>
                        <a:rPr lang="en-US" sz="900" kern="100">
                          <a:effectLst/>
                        </a:rPr>
                        <a:t>Proband 2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Affected</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&lt;0.01</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Intron 22 inversion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616250447"/>
                  </a:ext>
                </a:extLst>
              </a:tr>
              <a:tr h="190181">
                <a:tc>
                  <a:txBody>
                    <a:bodyPr/>
                    <a:lstStyle/>
                    <a:p>
                      <a:pPr marL="0" marR="0" algn="ctr">
                        <a:lnSpc>
                          <a:spcPct val="107000"/>
                        </a:lnSpc>
                        <a:spcBef>
                          <a:spcPts val="0"/>
                        </a:spcBef>
                        <a:spcAft>
                          <a:spcPts val="0"/>
                        </a:spcAft>
                      </a:pPr>
                      <a:r>
                        <a:rPr lang="en-US" sz="900" kern="100">
                          <a:effectLst/>
                        </a:rPr>
                        <a:t>Mother of Proband 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0.80</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1136422295"/>
                  </a:ext>
                </a:extLst>
              </a:tr>
              <a:tr h="190181">
                <a:tc>
                  <a:txBody>
                    <a:bodyPr/>
                    <a:lstStyle/>
                    <a:p>
                      <a:pPr marL="0" marR="0" algn="ctr">
                        <a:lnSpc>
                          <a:spcPct val="107000"/>
                        </a:lnSpc>
                        <a:spcBef>
                          <a:spcPts val="0"/>
                        </a:spcBef>
                        <a:spcAft>
                          <a:spcPts val="0"/>
                        </a:spcAft>
                      </a:pPr>
                      <a:r>
                        <a:rPr lang="en-US" sz="900" kern="100">
                          <a:effectLst/>
                        </a:rPr>
                        <a:t>Sister 1 of Proband 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0.62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Intron 22 inversion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2905983508"/>
                  </a:ext>
                </a:extLst>
              </a:tr>
              <a:tr h="190181">
                <a:tc>
                  <a:txBody>
                    <a:bodyPr/>
                    <a:lstStyle/>
                    <a:p>
                      <a:pPr marL="0" marR="0" algn="ctr">
                        <a:lnSpc>
                          <a:spcPct val="107000"/>
                        </a:lnSpc>
                        <a:spcBef>
                          <a:spcPts val="0"/>
                        </a:spcBef>
                        <a:spcAft>
                          <a:spcPts val="0"/>
                        </a:spcAft>
                      </a:pPr>
                      <a:r>
                        <a:rPr lang="en-US" sz="900" kern="100">
                          <a:effectLst/>
                        </a:rPr>
                        <a:t>Son of Sister 1</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Affected</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&lt;0.01</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Intron 22 inversion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2156365099"/>
                  </a:ext>
                </a:extLst>
              </a:tr>
              <a:tr h="352218">
                <a:tc>
                  <a:txBody>
                    <a:bodyPr/>
                    <a:lstStyle/>
                    <a:p>
                      <a:pPr marL="0" marR="0" algn="ctr">
                        <a:lnSpc>
                          <a:spcPct val="107000"/>
                        </a:lnSpc>
                        <a:spcBef>
                          <a:spcPts val="0"/>
                        </a:spcBef>
                        <a:spcAft>
                          <a:spcPts val="0"/>
                        </a:spcAft>
                      </a:pPr>
                      <a:r>
                        <a:rPr lang="en-US" sz="900" kern="100">
                          <a:effectLst/>
                        </a:rPr>
                        <a:t>Daughter of Son</a:t>
                      </a:r>
                    </a:p>
                    <a:p>
                      <a:pPr marL="0" marR="0" algn="ctr">
                        <a:lnSpc>
                          <a:spcPct val="107000"/>
                        </a:lnSpc>
                        <a:spcBef>
                          <a:spcPts val="0"/>
                        </a:spcBef>
                        <a:spcAft>
                          <a:spcPts val="0"/>
                        </a:spcAft>
                      </a:pPr>
                      <a:r>
                        <a:rPr lang="en-US" sz="900" kern="100">
                          <a:effectLst/>
                        </a:rPr>
                        <a:t>Granddaughter of Sister 1</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0.38</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Intron 22 inversion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2034243652"/>
                  </a:ext>
                </a:extLst>
              </a:tr>
              <a:tr h="190181">
                <a:tc>
                  <a:txBody>
                    <a:bodyPr/>
                    <a:lstStyle/>
                    <a:p>
                      <a:pPr marL="0" marR="0" algn="ctr">
                        <a:lnSpc>
                          <a:spcPct val="107000"/>
                        </a:lnSpc>
                        <a:spcBef>
                          <a:spcPts val="0"/>
                        </a:spcBef>
                        <a:spcAft>
                          <a:spcPts val="0"/>
                        </a:spcAft>
                      </a:pPr>
                      <a:r>
                        <a:rPr lang="en-US" sz="900" kern="100">
                          <a:effectLst/>
                        </a:rPr>
                        <a:t>Sister 2 of Proband 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1.35</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Intron 22 inversion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2058176729"/>
                  </a:ext>
                </a:extLst>
              </a:tr>
              <a:tr h="190181">
                <a:tc>
                  <a:txBody>
                    <a:bodyPr/>
                    <a:lstStyle/>
                    <a:p>
                      <a:pPr marL="0" marR="0" algn="ctr">
                        <a:lnSpc>
                          <a:spcPct val="107000"/>
                        </a:lnSpc>
                        <a:spcBef>
                          <a:spcPts val="0"/>
                        </a:spcBef>
                        <a:spcAft>
                          <a:spcPts val="0"/>
                        </a:spcAft>
                      </a:pPr>
                      <a:r>
                        <a:rPr lang="en-US" sz="900" kern="100">
                          <a:effectLst/>
                        </a:rPr>
                        <a:t>Son 1 of Sister 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Affected</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&lt;0.01</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dirty="0">
                          <a:effectLst/>
                        </a:rPr>
                        <a:t>F8 Intron 22 inversion</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1237878779"/>
                  </a:ext>
                </a:extLst>
              </a:tr>
              <a:tr h="190181">
                <a:tc>
                  <a:txBody>
                    <a:bodyPr/>
                    <a:lstStyle/>
                    <a:p>
                      <a:pPr marL="0" marR="0" algn="ctr">
                        <a:lnSpc>
                          <a:spcPct val="107000"/>
                        </a:lnSpc>
                        <a:spcBef>
                          <a:spcPts val="0"/>
                        </a:spcBef>
                        <a:spcAft>
                          <a:spcPts val="0"/>
                        </a:spcAft>
                      </a:pPr>
                      <a:r>
                        <a:rPr lang="en-US" sz="900" kern="100">
                          <a:effectLst/>
                        </a:rPr>
                        <a:t>Son 2 of Sister 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Affected</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&lt;0.01</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Intron 22 inversion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1261819567"/>
                  </a:ext>
                </a:extLst>
              </a:tr>
              <a:tr h="352218">
                <a:tc>
                  <a:txBody>
                    <a:bodyPr/>
                    <a:lstStyle/>
                    <a:p>
                      <a:pPr marL="0" marR="0" algn="ctr">
                        <a:lnSpc>
                          <a:spcPct val="107000"/>
                        </a:lnSpc>
                        <a:spcBef>
                          <a:spcPts val="0"/>
                        </a:spcBef>
                        <a:spcAft>
                          <a:spcPts val="0"/>
                        </a:spcAft>
                      </a:pPr>
                      <a:r>
                        <a:rPr lang="en-US" sz="900" kern="100">
                          <a:effectLst/>
                        </a:rPr>
                        <a:t>Daughter of Son 2</a:t>
                      </a:r>
                    </a:p>
                    <a:p>
                      <a:pPr marL="0" marR="0" algn="ctr">
                        <a:lnSpc>
                          <a:spcPct val="107000"/>
                        </a:lnSpc>
                        <a:spcBef>
                          <a:spcPts val="0"/>
                        </a:spcBef>
                        <a:spcAft>
                          <a:spcPts val="0"/>
                        </a:spcAft>
                      </a:pPr>
                      <a:r>
                        <a:rPr lang="en-US" sz="900" kern="100">
                          <a:effectLst/>
                        </a:rPr>
                        <a:t>Granddaughter of Sister 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0.55</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3394029053"/>
                  </a:ext>
                </a:extLst>
              </a:tr>
              <a:tr h="190181">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643239001"/>
                  </a:ext>
                </a:extLst>
              </a:tr>
              <a:tr h="190181">
                <a:tc>
                  <a:txBody>
                    <a:bodyPr/>
                    <a:lstStyle/>
                    <a:p>
                      <a:pPr marL="0" marR="0" algn="ctr">
                        <a:lnSpc>
                          <a:spcPct val="107000"/>
                        </a:lnSpc>
                        <a:spcBef>
                          <a:spcPts val="0"/>
                        </a:spcBef>
                        <a:spcAft>
                          <a:spcPts val="0"/>
                        </a:spcAft>
                      </a:pPr>
                      <a:r>
                        <a:rPr lang="en-US" sz="900" kern="100">
                          <a:effectLst/>
                        </a:rPr>
                        <a:t>Proband 3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dirty="0">
                          <a:effectLst/>
                        </a:rPr>
                        <a:t>Affected</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0.01</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c.5822A&gt;G p.Asn1941Ser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2658101924"/>
                  </a:ext>
                </a:extLst>
              </a:tr>
              <a:tr h="190181">
                <a:tc>
                  <a:txBody>
                    <a:bodyPr/>
                    <a:lstStyle/>
                    <a:p>
                      <a:pPr marL="0" marR="0" algn="ctr">
                        <a:lnSpc>
                          <a:spcPct val="107000"/>
                        </a:lnSpc>
                        <a:spcBef>
                          <a:spcPts val="0"/>
                        </a:spcBef>
                        <a:spcAft>
                          <a:spcPts val="0"/>
                        </a:spcAft>
                      </a:pPr>
                      <a:r>
                        <a:rPr lang="en-US" sz="900" kern="100">
                          <a:effectLst/>
                        </a:rPr>
                        <a:t>Mother of Proband 3</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0.60</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c.5822A&gt;G p.Asn1941Ser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1064705676"/>
                  </a:ext>
                </a:extLst>
              </a:tr>
              <a:tr h="231110">
                <a:tc>
                  <a:txBody>
                    <a:bodyPr/>
                    <a:lstStyle/>
                    <a:p>
                      <a:pPr marL="0" marR="0" algn="ctr">
                        <a:lnSpc>
                          <a:spcPct val="107000"/>
                        </a:lnSpc>
                        <a:spcBef>
                          <a:spcPts val="0"/>
                        </a:spcBef>
                        <a:spcAft>
                          <a:spcPts val="0"/>
                        </a:spcAft>
                      </a:pPr>
                      <a:r>
                        <a:rPr lang="en-US" sz="900" kern="100">
                          <a:effectLst/>
                        </a:rPr>
                        <a:t>Sister of Proband 3</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0.38</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c.5822A&gt;G p.Asn1941Ser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3928955959"/>
                  </a:ext>
                </a:extLst>
              </a:tr>
              <a:tr h="190181">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3680967854"/>
                  </a:ext>
                </a:extLst>
              </a:tr>
              <a:tr h="190181">
                <a:tc>
                  <a:txBody>
                    <a:bodyPr/>
                    <a:lstStyle/>
                    <a:p>
                      <a:pPr marL="0" marR="0" algn="ctr">
                        <a:lnSpc>
                          <a:spcPct val="107000"/>
                        </a:lnSpc>
                        <a:spcBef>
                          <a:spcPts val="0"/>
                        </a:spcBef>
                        <a:spcAft>
                          <a:spcPts val="0"/>
                        </a:spcAft>
                      </a:pPr>
                      <a:r>
                        <a:rPr lang="en-US" sz="900" kern="100">
                          <a:effectLst/>
                        </a:rPr>
                        <a:t>Proband 4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Affected</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&lt;0.01</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c.5177G&gt;A p.Trp1726Stop</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1162966614"/>
                  </a:ext>
                </a:extLst>
              </a:tr>
              <a:tr h="190181">
                <a:tc>
                  <a:txBody>
                    <a:bodyPr/>
                    <a:lstStyle/>
                    <a:p>
                      <a:pPr marL="0" marR="0" algn="ctr">
                        <a:lnSpc>
                          <a:spcPct val="107000"/>
                        </a:lnSpc>
                        <a:spcBef>
                          <a:spcPts val="0"/>
                        </a:spcBef>
                        <a:spcAft>
                          <a:spcPts val="0"/>
                        </a:spcAft>
                      </a:pPr>
                      <a:r>
                        <a:rPr lang="en-US" sz="900" kern="100">
                          <a:effectLst/>
                        </a:rPr>
                        <a:t>Mother of Proband 4</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0.72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c.5177G&gt;A p.Trp1726Stop</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3752242258"/>
                  </a:ext>
                </a:extLst>
              </a:tr>
              <a:tr h="190181">
                <a:tc>
                  <a:txBody>
                    <a:bodyPr/>
                    <a:lstStyle/>
                    <a:p>
                      <a:pPr marL="0" marR="0" algn="ctr">
                        <a:lnSpc>
                          <a:spcPct val="107000"/>
                        </a:lnSpc>
                        <a:spcBef>
                          <a:spcPts val="0"/>
                        </a:spcBef>
                        <a:spcAft>
                          <a:spcPts val="0"/>
                        </a:spcAft>
                      </a:pPr>
                      <a:r>
                        <a:rPr lang="en-US" sz="900" kern="100">
                          <a:effectLst/>
                        </a:rPr>
                        <a:t>Sister of Proband 4</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0.40</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c.5177G&gt;A p.Trp1726Stop</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538587586"/>
                  </a:ext>
                </a:extLst>
              </a:tr>
              <a:tr h="190181">
                <a:tc>
                  <a:txBody>
                    <a:bodyPr/>
                    <a:lstStyle/>
                    <a:p>
                      <a:pPr marL="0" marR="0" algn="ctr">
                        <a:lnSpc>
                          <a:spcPct val="107000"/>
                        </a:lnSpc>
                        <a:spcBef>
                          <a:spcPts val="0"/>
                        </a:spcBef>
                        <a:spcAft>
                          <a:spcPts val="0"/>
                        </a:spcAft>
                      </a:pPr>
                      <a:r>
                        <a:rPr lang="en-US" sz="900" kern="100">
                          <a:effectLst/>
                        </a:rPr>
                        <a:t>Maternal aunt of Proband 4</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dirty="0">
                          <a:effectLst/>
                          <a:highlight>
                            <a:srgbClr val="FFFF00"/>
                          </a:highlight>
                        </a:rPr>
                        <a:t>0.26   </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c.5177G&gt;A p.Trp1726Stop</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1534062850"/>
                  </a:ext>
                </a:extLst>
              </a:tr>
              <a:tr h="190181">
                <a:tc>
                  <a:txBody>
                    <a:bodyPr/>
                    <a:lstStyle/>
                    <a:p>
                      <a:pPr marL="0" marR="0" algn="ctr">
                        <a:lnSpc>
                          <a:spcPct val="107000"/>
                        </a:lnSpc>
                        <a:spcBef>
                          <a:spcPts val="0"/>
                        </a:spcBef>
                        <a:spcAft>
                          <a:spcPts val="0"/>
                        </a:spcAft>
                      </a:pPr>
                      <a:r>
                        <a:rPr lang="en-US" sz="900" kern="100">
                          <a:effectLst/>
                        </a:rPr>
                        <a:t>Maternal 1</a:t>
                      </a:r>
                      <a:r>
                        <a:rPr lang="en-US" sz="900" kern="100" baseline="30000">
                          <a:effectLst/>
                        </a:rPr>
                        <a:t>st</a:t>
                      </a:r>
                      <a:r>
                        <a:rPr lang="en-US" sz="900" kern="100">
                          <a:effectLst/>
                        </a:rPr>
                        <a:t> cousin     of Proband 4</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Affected</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&lt;0.01</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c.5177G&gt;A p.Trp1726Stop</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3582870913"/>
                  </a:ext>
                </a:extLst>
              </a:tr>
              <a:tr h="190181">
                <a:tc>
                  <a:txBody>
                    <a:bodyPr/>
                    <a:lstStyle/>
                    <a:p>
                      <a:pPr marL="0" marR="0" algn="ctr">
                        <a:lnSpc>
                          <a:spcPct val="107000"/>
                        </a:lnSpc>
                        <a:spcBef>
                          <a:spcPts val="0"/>
                        </a:spcBef>
                        <a:spcAft>
                          <a:spcPts val="0"/>
                        </a:spcAft>
                      </a:pPr>
                      <a:r>
                        <a:rPr lang="en-US" sz="900" kern="100">
                          <a:effectLst/>
                        </a:rPr>
                        <a:t>Maternal 1</a:t>
                      </a:r>
                      <a:r>
                        <a:rPr lang="en-US" sz="900" kern="100" baseline="30000">
                          <a:effectLst/>
                        </a:rPr>
                        <a:t>st</a:t>
                      </a:r>
                      <a:r>
                        <a:rPr lang="en-US" sz="900" kern="100">
                          <a:effectLst/>
                        </a:rPr>
                        <a:t> cousin     of Proband 4</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0.36</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F8 c.5177G&gt;A p.Trp1726Stop</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3933104590"/>
                  </a:ext>
                </a:extLst>
              </a:tr>
              <a:tr h="190181">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2764697721"/>
                  </a:ext>
                </a:extLst>
              </a:tr>
              <a:tr h="190181">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Carriers (n = 14)</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highlight>
                            <a:srgbClr val="FFFF00"/>
                          </a:highlight>
                        </a:rPr>
                        <a:t>Range =  0.26 – 1.35</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3237215410"/>
                  </a:ext>
                </a:extLst>
              </a:tr>
              <a:tr h="190181">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Affected males (n = 8)</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a:effectLst/>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tc>
                  <a:txBody>
                    <a:bodyPr/>
                    <a:lstStyle/>
                    <a:p>
                      <a:pPr marL="0" marR="0" algn="ctr">
                        <a:lnSpc>
                          <a:spcPct val="107000"/>
                        </a:lnSpc>
                        <a:spcBef>
                          <a:spcPts val="0"/>
                        </a:spcBef>
                        <a:spcAft>
                          <a:spcPts val="0"/>
                        </a:spcAft>
                      </a:pPr>
                      <a:r>
                        <a:rPr lang="en-US" sz="900" kern="100" dirty="0">
                          <a:effectLst/>
                        </a:rPr>
                        <a:t> </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059" marR="45059" marT="0" marB="0"/>
                </a:tc>
                <a:extLst>
                  <a:ext uri="{0D108BD9-81ED-4DB2-BD59-A6C34878D82A}">
                    <a16:rowId xmlns:a16="http://schemas.microsoft.com/office/drawing/2014/main" val="2104811345"/>
                  </a:ext>
                </a:extLst>
              </a:tr>
            </a:tbl>
          </a:graphicData>
        </a:graphic>
      </p:graphicFrame>
      <p:sp>
        <p:nvSpPr>
          <p:cNvPr id="2" name="Arrow: Up 1">
            <a:extLst>
              <a:ext uri="{FF2B5EF4-FFF2-40B4-BE49-F238E27FC236}">
                <a16:creationId xmlns:a16="http://schemas.microsoft.com/office/drawing/2014/main" id="{444D0FEA-A234-71ED-F302-BE07B4CB0C10}"/>
              </a:ext>
            </a:extLst>
          </p:cNvPr>
          <p:cNvSpPr/>
          <p:nvPr/>
        </p:nvSpPr>
        <p:spPr>
          <a:xfrm rot="16200000">
            <a:off x="8133438" y="4934402"/>
            <a:ext cx="484632" cy="978408"/>
          </a:xfrm>
          <a:prstGeom prst="upArrow">
            <a:avLst/>
          </a:prstGeom>
          <a:solidFill>
            <a:srgbClr val="331A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3093D3E2-9B19-93F4-5C52-5BF2D18F9128}"/>
              </a:ext>
            </a:extLst>
          </p:cNvPr>
          <p:cNvSpPr/>
          <p:nvPr/>
        </p:nvSpPr>
        <p:spPr>
          <a:xfrm rot="16200000">
            <a:off x="8104572" y="2456247"/>
            <a:ext cx="520607" cy="978408"/>
          </a:xfrm>
          <a:prstGeom prst="upArrow">
            <a:avLst/>
          </a:prstGeom>
          <a:solidFill>
            <a:srgbClr val="F612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32246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52D667-A5D2-1361-B57E-B8C5EF0FEEA0}"/>
              </a:ext>
            </a:extLst>
          </p:cNvPr>
          <p:cNvGraphicFramePr>
            <a:graphicFrameLocks noGrp="1"/>
          </p:cNvGraphicFramePr>
          <p:nvPr/>
        </p:nvGraphicFramePr>
        <p:xfrm>
          <a:off x="1219199" y="625642"/>
          <a:ext cx="9978189" cy="5791200"/>
        </p:xfrm>
        <a:graphic>
          <a:graphicData uri="http://schemas.openxmlformats.org/drawingml/2006/table">
            <a:tbl>
              <a:tblPr firstRow="1" firstCol="1" bandRow="1">
                <a:tableStyleId>{5C22544A-7EE6-4342-B048-85BDC9FD1C3A}</a:tableStyleId>
              </a:tblPr>
              <a:tblGrid>
                <a:gridCol w="3091567">
                  <a:extLst>
                    <a:ext uri="{9D8B030D-6E8A-4147-A177-3AD203B41FA5}">
                      <a16:colId xmlns:a16="http://schemas.microsoft.com/office/drawing/2014/main" val="1681211307"/>
                    </a:ext>
                  </a:extLst>
                </a:gridCol>
                <a:gridCol w="2970212">
                  <a:extLst>
                    <a:ext uri="{9D8B030D-6E8A-4147-A177-3AD203B41FA5}">
                      <a16:colId xmlns:a16="http://schemas.microsoft.com/office/drawing/2014/main" val="550938719"/>
                    </a:ext>
                  </a:extLst>
                </a:gridCol>
                <a:gridCol w="3916410">
                  <a:extLst>
                    <a:ext uri="{9D8B030D-6E8A-4147-A177-3AD203B41FA5}">
                      <a16:colId xmlns:a16="http://schemas.microsoft.com/office/drawing/2014/main" val="3593912695"/>
                    </a:ext>
                  </a:extLst>
                </a:gridCol>
              </a:tblGrid>
              <a:tr h="231648">
                <a:tc>
                  <a:txBody>
                    <a:bodyPr/>
                    <a:lstStyle/>
                    <a:p>
                      <a:pPr marL="0" marR="0" algn="ctr">
                        <a:lnSpc>
                          <a:spcPct val="107000"/>
                        </a:lnSpc>
                        <a:spcBef>
                          <a:spcPts val="0"/>
                        </a:spcBef>
                        <a:spcAft>
                          <a:spcPts val="0"/>
                        </a:spcAft>
                      </a:pPr>
                      <a:r>
                        <a:rPr lang="en-US" sz="1200" kern="100">
                          <a:effectLst/>
                        </a:rPr>
                        <a:t>Person</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Status</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FIX</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3768337401"/>
                  </a:ext>
                </a:extLst>
              </a:tr>
              <a:tr h="231648">
                <a:tc>
                  <a:txBody>
                    <a:bodyPr/>
                    <a:lstStyle/>
                    <a:p>
                      <a:pPr marL="0" marR="0" algn="ctr">
                        <a:lnSpc>
                          <a:spcPct val="107000"/>
                        </a:lnSpc>
                        <a:spcBef>
                          <a:spcPts val="0"/>
                        </a:spcBef>
                        <a:spcAft>
                          <a:spcPts val="0"/>
                        </a:spcAft>
                      </a:pPr>
                      <a:r>
                        <a:rPr lang="en-US" sz="1200" kern="100">
                          <a:effectLst/>
                        </a:rPr>
                        <a:t>Proband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Affected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0.06</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2334124967"/>
                  </a:ext>
                </a:extLst>
              </a:tr>
              <a:tr h="231648">
                <a:tc>
                  <a:txBody>
                    <a:bodyPr/>
                    <a:lstStyle/>
                    <a:p>
                      <a:pPr marL="0" marR="0" algn="ctr">
                        <a:lnSpc>
                          <a:spcPct val="107000"/>
                        </a:lnSpc>
                        <a:spcBef>
                          <a:spcPts val="0"/>
                        </a:spcBef>
                        <a:spcAft>
                          <a:spcPts val="0"/>
                        </a:spcAft>
                      </a:pPr>
                      <a:r>
                        <a:rPr lang="en-US" sz="1200" kern="100">
                          <a:effectLst/>
                        </a:rPr>
                        <a:t>Mother of Proband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highlight>
                            <a:srgbClr val="FFFF00"/>
                          </a:highlight>
                        </a:rPr>
                        <a:t>0.37</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1502674114"/>
                  </a:ext>
                </a:extLst>
              </a:tr>
              <a:tr h="231648">
                <a:tc>
                  <a:txBody>
                    <a:bodyPr/>
                    <a:lstStyle/>
                    <a:p>
                      <a:pPr marL="0" marR="0" algn="ctr">
                        <a:lnSpc>
                          <a:spcPct val="107000"/>
                        </a:lnSpc>
                        <a:spcBef>
                          <a:spcPts val="0"/>
                        </a:spcBef>
                        <a:spcAft>
                          <a:spcPts val="0"/>
                        </a:spcAft>
                      </a:pPr>
                      <a:r>
                        <a:rPr lang="en-US" sz="1200" kern="100">
                          <a:effectLst/>
                        </a:rPr>
                        <a:t>Sister 1 of Proband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highlight>
                            <a:srgbClr val="FFFF00"/>
                          </a:highlight>
                        </a:rPr>
                        <a:t>0.44</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404786519"/>
                  </a:ext>
                </a:extLst>
              </a:tr>
              <a:tr h="231648">
                <a:tc>
                  <a:txBody>
                    <a:bodyPr/>
                    <a:lstStyle/>
                    <a:p>
                      <a:pPr marL="0" marR="0" algn="ctr">
                        <a:lnSpc>
                          <a:spcPct val="107000"/>
                        </a:lnSpc>
                        <a:spcBef>
                          <a:spcPts val="0"/>
                        </a:spcBef>
                        <a:spcAft>
                          <a:spcPts val="0"/>
                        </a:spcAft>
                      </a:pPr>
                      <a:r>
                        <a:rPr lang="en-US" sz="1200" kern="100">
                          <a:effectLst/>
                        </a:rPr>
                        <a:t>Son of Sister 1</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Affected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0.07</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34051851"/>
                  </a:ext>
                </a:extLst>
              </a:tr>
              <a:tr h="231648">
                <a:tc>
                  <a:txBody>
                    <a:bodyPr/>
                    <a:lstStyle/>
                    <a:p>
                      <a:pPr marL="0" marR="0" algn="ctr">
                        <a:lnSpc>
                          <a:spcPct val="107000"/>
                        </a:lnSpc>
                        <a:spcBef>
                          <a:spcPts val="0"/>
                        </a:spcBef>
                        <a:spcAft>
                          <a:spcPts val="0"/>
                        </a:spcAft>
                      </a:pPr>
                      <a:r>
                        <a:rPr lang="en-US" sz="1200" kern="100">
                          <a:effectLst/>
                        </a:rPr>
                        <a:t>Sister 2 of Proband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highlight>
                            <a:srgbClr val="FFFF00"/>
                          </a:highlight>
                        </a:rPr>
                        <a:t>0.58</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2192169680"/>
                  </a:ext>
                </a:extLst>
              </a:tr>
              <a:tr h="231648">
                <a:tc>
                  <a:txBody>
                    <a:bodyPr/>
                    <a:lstStyle/>
                    <a:p>
                      <a:pPr marL="0" marR="0" algn="ctr">
                        <a:lnSpc>
                          <a:spcPct val="107000"/>
                        </a:lnSpc>
                        <a:spcBef>
                          <a:spcPts val="0"/>
                        </a:spcBef>
                        <a:spcAft>
                          <a:spcPts val="0"/>
                        </a:spcAft>
                      </a:pPr>
                      <a:r>
                        <a:rPr lang="en-US" sz="1200" kern="100">
                          <a:effectLst/>
                        </a:rPr>
                        <a:t>Son of Sister 2</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Affected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0.03</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1114861907"/>
                  </a:ext>
                </a:extLst>
              </a:tr>
              <a:tr h="231648">
                <a:tc>
                  <a:txBody>
                    <a:bodyPr/>
                    <a:lstStyle/>
                    <a:p>
                      <a:pPr marL="0" marR="0" algn="ctr">
                        <a:lnSpc>
                          <a:spcPct val="107000"/>
                        </a:lnSpc>
                        <a:spcBef>
                          <a:spcPts val="0"/>
                        </a:spcBef>
                        <a:spcAft>
                          <a:spcPts val="0"/>
                        </a:spcAft>
                      </a:pPr>
                      <a:r>
                        <a:rPr lang="en-US" sz="1200" kern="100">
                          <a:effectLst/>
                        </a:rPr>
                        <a:t>Son of Sister 2</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Affected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0.04</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4031549536"/>
                  </a:ext>
                </a:extLst>
              </a:tr>
              <a:tr h="231648">
                <a:tc>
                  <a:txBody>
                    <a:bodyPr/>
                    <a:lstStyle/>
                    <a:p>
                      <a:pPr marL="0" marR="0" algn="ctr">
                        <a:lnSpc>
                          <a:spcPct val="107000"/>
                        </a:lnSpc>
                        <a:spcBef>
                          <a:spcPts val="0"/>
                        </a:spcBef>
                        <a:spcAft>
                          <a:spcPts val="0"/>
                        </a:spcAft>
                      </a:pPr>
                      <a:r>
                        <a:rPr lang="en-US" sz="1200" kern="100">
                          <a:effectLst/>
                        </a:rPr>
                        <a:t>Daughter of Sister 2</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highlight>
                            <a:srgbClr val="FFFF00"/>
                          </a:highlight>
                        </a:rPr>
                        <a:t>0.29</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2403966743"/>
                  </a:ext>
                </a:extLst>
              </a:tr>
              <a:tr h="231648">
                <a:tc>
                  <a:txBody>
                    <a:bodyPr/>
                    <a:lstStyle/>
                    <a:p>
                      <a:pPr marL="0" marR="0" algn="ctr">
                        <a:lnSpc>
                          <a:spcPct val="107000"/>
                        </a:lnSpc>
                        <a:spcBef>
                          <a:spcPts val="0"/>
                        </a:spcBef>
                        <a:spcAft>
                          <a:spcPts val="0"/>
                        </a:spcAft>
                      </a:pPr>
                      <a:r>
                        <a:rPr lang="en-US" sz="1200" kern="100">
                          <a:effectLst/>
                        </a:rPr>
                        <a:t>Daughter of Sister 2</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highlight>
                            <a:srgbClr val="FFFF00"/>
                          </a:highlight>
                        </a:rPr>
                        <a:t>0.54</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2229595140"/>
                  </a:ext>
                </a:extLst>
              </a:tr>
              <a:tr h="231648">
                <a:tc>
                  <a:txBody>
                    <a:bodyPr/>
                    <a:lstStyle/>
                    <a:p>
                      <a:pPr marL="0" marR="0" algn="ctr">
                        <a:lnSpc>
                          <a:spcPct val="107000"/>
                        </a:lnSpc>
                        <a:spcBef>
                          <a:spcPts val="0"/>
                        </a:spcBef>
                        <a:spcAft>
                          <a:spcPts val="0"/>
                        </a:spcAft>
                      </a:pPr>
                      <a:r>
                        <a:rPr lang="en-US" sz="1200" kern="100">
                          <a:effectLst/>
                        </a:rPr>
                        <a:t>Sister 3 of Proband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highlight>
                            <a:srgbClr val="FFFF00"/>
                          </a:highlight>
                        </a:rPr>
                        <a:t>0.72</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2568846757"/>
                  </a:ext>
                </a:extLst>
              </a:tr>
              <a:tr h="231648">
                <a:tc>
                  <a:txBody>
                    <a:bodyPr/>
                    <a:lstStyle/>
                    <a:p>
                      <a:pPr marL="0" marR="0" algn="ctr">
                        <a:lnSpc>
                          <a:spcPct val="107000"/>
                        </a:lnSpc>
                        <a:spcBef>
                          <a:spcPts val="0"/>
                        </a:spcBef>
                        <a:spcAft>
                          <a:spcPts val="0"/>
                        </a:spcAft>
                      </a:pPr>
                      <a:r>
                        <a:rPr lang="en-US" sz="1200" kern="100">
                          <a:effectLst/>
                        </a:rPr>
                        <a:t>Son of Sister 3</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Affected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0.03</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3944217104"/>
                  </a:ext>
                </a:extLst>
              </a:tr>
              <a:tr h="231648">
                <a:tc>
                  <a:txBody>
                    <a:bodyPr/>
                    <a:lstStyle/>
                    <a:p>
                      <a:pPr marL="0" marR="0" algn="ctr">
                        <a:lnSpc>
                          <a:spcPct val="107000"/>
                        </a:lnSpc>
                        <a:spcBef>
                          <a:spcPts val="0"/>
                        </a:spcBef>
                        <a:spcAft>
                          <a:spcPts val="0"/>
                        </a:spcAft>
                      </a:pPr>
                      <a:r>
                        <a:rPr lang="en-US" sz="1200" kern="100">
                          <a:effectLst/>
                        </a:rPr>
                        <a:t>Sister 4 of Proband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highlight>
                            <a:srgbClr val="FFFF00"/>
                          </a:highlight>
                        </a:rPr>
                        <a:t>0.78</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3680362465"/>
                  </a:ext>
                </a:extLst>
              </a:tr>
              <a:tr h="231648">
                <a:tc>
                  <a:txBody>
                    <a:bodyPr/>
                    <a:lstStyle/>
                    <a:p>
                      <a:pPr marL="0" marR="0" algn="ctr">
                        <a:lnSpc>
                          <a:spcPct val="107000"/>
                        </a:lnSpc>
                        <a:spcBef>
                          <a:spcPts val="0"/>
                        </a:spcBef>
                        <a:spcAft>
                          <a:spcPts val="0"/>
                        </a:spcAft>
                      </a:pPr>
                      <a:r>
                        <a:rPr lang="en-US" sz="1200" kern="100">
                          <a:effectLst/>
                        </a:rPr>
                        <a:t>Son of Sister 4</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Affected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0.05</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3489243563"/>
                  </a:ext>
                </a:extLst>
              </a:tr>
              <a:tr h="231648">
                <a:tc>
                  <a:txBody>
                    <a:bodyPr/>
                    <a:lstStyle/>
                    <a:p>
                      <a:pPr marL="0" marR="0" algn="ctr">
                        <a:lnSpc>
                          <a:spcPct val="107000"/>
                        </a:lnSpc>
                        <a:spcBef>
                          <a:spcPts val="0"/>
                        </a:spcBef>
                        <a:spcAft>
                          <a:spcPts val="0"/>
                        </a:spcAft>
                      </a:pPr>
                      <a:r>
                        <a:rPr lang="en-US" sz="1200" kern="100">
                          <a:effectLst/>
                        </a:rPr>
                        <a:t>Daughter of Sister 4</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highlight>
                            <a:srgbClr val="FFFF00"/>
                          </a:highlight>
                        </a:rPr>
                        <a:t>0.43</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464271926"/>
                  </a:ext>
                </a:extLst>
              </a:tr>
              <a:tr h="231648">
                <a:tc>
                  <a:txBody>
                    <a:bodyPr/>
                    <a:lstStyle/>
                    <a:p>
                      <a:pPr marL="0" marR="0" algn="ctr">
                        <a:lnSpc>
                          <a:spcPct val="107000"/>
                        </a:lnSpc>
                        <a:spcBef>
                          <a:spcPts val="0"/>
                        </a:spcBef>
                        <a:spcAft>
                          <a:spcPts val="0"/>
                        </a:spcAft>
                      </a:pPr>
                      <a:r>
                        <a:rPr lang="en-US" sz="1200" kern="100">
                          <a:effectLst/>
                        </a:rPr>
                        <a:t>Daughter 1 of Proband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highlight>
                            <a:srgbClr val="FFFF00"/>
                          </a:highlight>
                        </a:rPr>
                        <a:t>0.42</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1505216800"/>
                  </a:ext>
                </a:extLst>
              </a:tr>
              <a:tr h="231648">
                <a:tc>
                  <a:txBody>
                    <a:bodyPr/>
                    <a:lstStyle/>
                    <a:p>
                      <a:pPr marL="0" marR="0" algn="ctr">
                        <a:lnSpc>
                          <a:spcPct val="107000"/>
                        </a:lnSpc>
                        <a:spcBef>
                          <a:spcPts val="0"/>
                        </a:spcBef>
                        <a:spcAft>
                          <a:spcPts val="0"/>
                        </a:spcAft>
                      </a:pPr>
                      <a:r>
                        <a:rPr lang="en-US" sz="1200" kern="100">
                          <a:effectLst/>
                        </a:rPr>
                        <a:t>Daughter 2 of Proband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highlight>
                            <a:srgbClr val="FFFF00"/>
                          </a:highlight>
                        </a:rPr>
                        <a:t> 0.66 / 0.74</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1363193067"/>
                  </a:ext>
                </a:extLst>
              </a:tr>
              <a:tr h="231648">
                <a:tc>
                  <a:txBody>
                    <a:bodyPr/>
                    <a:lstStyle/>
                    <a:p>
                      <a:pPr marL="0" marR="0" algn="ctr">
                        <a:lnSpc>
                          <a:spcPct val="107000"/>
                        </a:lnSpc>
                        <a:spcBef>
                          <a:spcPts val="0"/>
                        </a:spcBef>
                        <a:spcAft>
                          <a:spcPts val="0"/>
                        </a:spcAft>
                      </a:pPr>
                      <a:r>
                        <a:rPr lang="en-US" sz="1200" kern="100">
                          <a:effectLst/>
                        </a:rPr>
                        <a:t>Daughter of Daughter 2</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highlight>
                            <a:srgbClr val="FFFF00"/>
                          </a:highlight>
                        </a:rPr>
                        <a:t>0.43</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843295331"/>
                  </a:ext>
                </a:extLst>
              </a:tr>
              <a:tr h="231648">
                <a:tc>
                  <a:txBody>
                    <a:bodyPr/>
                    <a:lstStyle/>
                    <a:p>
                      <a:pPr marL="0" marR="0" algn="ctr">
                        <a:lnSpc>
                          <a:spcPct val="107000"/>
                        </a:lnSpc>
                        <a:spcBef>
                          <a:spcPts val="0"/>
                        </a:spcBef>
                        <a:spcAft>
                          <a:spcPts val="0"/>
                        </a:spcAft>
                      </a:pPr>
                      <a:r>
                        <a:rPr lang="en-US" sz="1200" kern="100">
                          <a:effectLst/>
                        </a:rPr>
                        <a:t>Daughter 3 of Proband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highlight>
                            <a:srgbClr val="FFFF00"/>
                          </a:highlight>
                        </a:rPr>
                        <a:t>0.56</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2413366326"/>
                  </a:ext>
                </a:extLst>
              </a:tr>
              <a:tr h="231648">
                <a:tc>
                  <a:txBody>
                    <a:bodyPr/>
                    <a:lstStyle/>
                    <a:p>
                      <a:pPr marL="0" marR="0" algn="ctr">
                        <a:lnSpc>
                          <a:spcPct val="107000"/>
                        </a:lnSpc>
                        <a:spcBef>
                          <a:spcPts val="0"/>
                        </a:spcBef>
                        <a:spcAft>
                          <a:spcPts val="0"/>
                        </a:spcAft>
                      </a:pPr>
                      <a:r>
                        <a:rPr lang="en-US" sz="1200" kern="100">
                          <a:effectLst/>
                        </a:rPr>
                        <a:t>Son of Daughter 3</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Affected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0.02</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2780585439"/>
                  </a:ext>
                </a:extLst>
              </a:tr>
              <a:tr h="231648">
                <a:tc>
                  <a:txBody>
                    <a:bodyPr/>
                    <a:lstStyle/>
                    <a:p>
                      <a:pPr marL="0" marR="0" algn="ctr">
                        <a:lnSpc>
                          <a:spcPct val="107000"/>
                        </a:lnSpc>
                        <a:spcBef>
                          <a:spcPts val="0"/>
                        </a:spcBef>
                        <a:spcAft>
                          <a:spcPts val="0"/>
                        </a:spcAft>
                      </a:pPr>
                      <a:r>
                        <a:rPr lang="en-US" sz="1200" kern="100">
                          <a:effectLst/>
                        </a:rPr>
                        <a:t>Daughter 4 of Proband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highlight>
                            <a:srgbClr val="FFFF00"/>
                          </a:highlight>
                        </a:rPr>
                        <a:t>0.54</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9167"/>
                  </a:ext>
                </a:extLst>
              </a:tr>
              <a:tr h="231648">
                <a:tc>
                  <a:txBody>
                    <a:bodyPr/>
                    <a:lstStyle/>
                    <a:p>
                      <a:pPr marL="0" marR="0" algn="ctr">
                        <a:lnSpc>
                          <a:spcPct val="107000"/>
                        </a:lnSpc>
                        <a:spcBef>
                          <a:spcPts val="0"/>
                        </a:spcBef>
                        <a:spcAft>
                          <a:spcPts val="0"/>
                        </a:spcAft>
                      </a:pPr>
                      <a:r>
                        <a:rPr lang="en-US" sz="1200" kern="100">
                          <a:effectLst/>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gridSpan="2">
                  <a:txBody>
                    <a:bodyPr/>
                    <a:lstStyle/>
                    <a:p>
                      <a:pPr marL="0" marR="0" algn="ctr">
                        <a:lnSpc>
                          <a:spcPct val="107000"/>
                        </a:lnSpc>
                        <a:spcBef>
                          <a:spcPts val="0"/>
                        </a:spcBef>
                        <a:spcAft>
                          <a:spcPts val="0"/>
                        </a:spcAft>
                      </a:pPr>
                      <a:r>
                        <a:rPr lang="en-US" sz="1200" kern="100">
                          <a:effectLst/>
                        </a:rPr>
                        <a:t>F9 c.1025C&gt;T p.Thr342Met</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hMerge="1">
                  <a:txBody>
                    <a:bodyPr/>
                    <a:lstStyle/>
                    <a:p>
                      <a:endParaRPr lang="en-US"/>
                    </a:p>
                  </a:txBody>
                  <a:tcPr/>
                </a:tc>
                <a:extLst>
                  <a:ext uri="{0D108BD9-81ED-4DB2-BD59-A6C34878D82A}">
                    <a16:rowId xmlns:a16="http://schemas.microsoft.com/office/drawing/2014/main" val="3771933893"/>
                  </a:ext>
                </a:extLst>
              </a:tr>
              <a:tr h="231648">
                <a:tc>
                  <a:txBody>
                    <a:bodyPr/>
                    <a:lstStyle/>
                    <a:p>
                      <a:pPr marL="0" marR="0" algn="ctr">
                        <a:lnSpc>
                          <a:spcPct val="107000"/>
                        </a:lnSpc>
                        <a:spcBef>
                          <a:spcPts val="0"/>
                        </a:spcBef>
                        <a:spcAft>
                          <a:spcPts val="0"/>
                        </a:spcAft>
                      </a:pPr>
                      <a:r>
                        <a:rPr lang="en-US" sz="1200" kern="100">
                          <a:effectLst/>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388750034"/>
                  </a:ext>
                </a:extLst>
              </a:tr>
              <a:tr h="231648">
                <a:tc>
                  <a:txBody>
                    <a:bodyPr/>
                    <a:lstStyle/>
                    <a:p>
                      <a:pPr marL="0" marR="0" algn="ctr">
                        <a:lnSpc>
                          <a:spcPct val="107000"/>
                        </a:lnSpc>
                        <a:spcBef>
                          <a:spcPts val="0"/>
                        </a:spcBef>
                        <a:spcAft>
                          <a:spcPts val="0"/>
                        </a:spcAft>
                      </a:pPr>
                      <a:r>
                        <a:rPr lang="en-US" sz="1200" kern="100">
                          <a:effectLst/>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Carriers (n = 13)</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highlight>
                            <a:srgbClr val="FFFF00"/>
                          </a:highlight>
                        </a:rPr>
                        <a:t>Range = 0.29 – 0.78</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775980168"/>
                  </a:ext>
                </a:extLst>
              </a:tr>
              <a:tr h="231648">
                <a:tc>
                  <a:txBody>
                    <a:bodyPr/>
                    <a:lstStyle/>
                    <a:p>
                      <a:pPr marL="0" marR="0" algn="ctr">
                        <a:lnSpc>
                          <a:spcPct val="107000"/>
                        </a:lnSpc>
                        <a:spcBef>
                          <a:spcPts val="0"/>
                        </a:spcBef>
                        <a:spcAft>
                          <a:spcPts val="0"/>
                        </a:spcAft>
                      </a:pPr>
                      <a:r>
                        <a:rPr lang="en-US" sz="1200" kern="100">
                          <a:effectLst/>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Affected males (n = 7)</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dirty="0">
                          <a:effectLst/>
                        </a:rPr>
                        <a:t>0.02 – 0.07</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1028666703"/>
                  </a:ext>
                </a:extLst>
              </a:tr>
            </a:tbl>
          </a:graphicData>
        </a:graphic>
      </p:graphicFrame>
    </p:spTree>
    <p:extLst>
      <p:ext uri="{BB962C8B-B14F-4D97-AF65-F5344CB8AC3E}">
        <p14:creationId xmlns:p14="http://schemas.microsoft.com/office/powerpoint/2010/main" val="672799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52D667-A5D2-1361-B57E-B8C5EF0FEEA0}"/>
              </a:ext>
            </a:extLst>
          </p:cNvPr>
          <p:cNvGraphicFramePr>
            <a:graphicFrameLocks noGrp="1"/>
          </p:cNvGraphicFramePr>
          <p:nvPr>
            <p:extLst>
              <p:ext uri="{D42A27DB-BD31-4B8C-83A1-F6EECF244321}">
                <p14:modId xmlns:p14="http://schemas.microsoft.com/office/powerpoint/2010/main" val="2620750168"/>
              </p:ext>
            </p:extLst>
          </p:nvPr>
        </p:nvGraphicFramePr>
        <p:xfrm>
          <a:off x="1219199" y="625642"/>
          <a:ext cx="9978189" cy="5791200"/>
        </p:xfrm>
        <a:graphic>
          <a:graphicData uri="http://schemas.openxmlformats.org/drawingml/2006/table">
            <a:tbl>
              <a:tblPr firstRow="1" firstCol="1" bandRow="1">
                <a:tableStyleId>{5C22544A-7EE6-4342-B048-85BDC9FD1C3A}</a:tableStyleId>
              </a:tblPr>
              <a:tblGrid>
                <a:gridCol w="3091567">
                  <a:extLst>
                    <a:ext uri="{9D8B030D-6E8A-4147-A177-3AD203B41FA5}">
                      <a16:colId xmlns:a16="http://schemas.microsoft.com/office/drawing/2014/main" val="1681211307"/>
                    </a:ext>
                  </a:extLst>
                </a:gridCol>
                <a:gridCol w="2970212">
                  <a:extLst>
                    <a:ext uri="{9D8B030D-6E8A-4147-A177-3AD203B41FA5}">
                      <a16:colId xmlns:a16="http://schemas.microsoft.com/office/drawing/2014/main" val="550938719"/>
                    </a:ext>
                  </a:extLst>
                </a:gridCol>
                <a:gridCol w="3916410">
                  <a:extLst>
                    <a:ext uri="{9D8B030D-6E8A-4147-A177-3AD203B41FA5}">
                      <a16:colId xmlns:a16="http://schemas.microsoft.com/office/drawing/2014/main" val="3593912695"/>
                    </a:ext>
                  </a:extLst>
                </a:gridCol>
              </a:tblGrid>
              <a:tr h="231648">
                <a:tc>
                  <a:txBody>
                    <a:bodyPr/>
                    <a:lstStyle/>
                    <a:p>
                      <a:pPr marL="0" marR="0" algn="ctr">
                        <a:lnSpc>
                          <a:spcPct val="107000"/>
                        </a:lnSpc>
                        <a:spcBef>
                          <a:spcPts val="0"/>
                        </a:spcBef>
                        <a:spcAft>
                          <a:spcPts val="0"/>
                        </a:spcAft>
                      </a:pPr>
                      <a:r>
                        <a:rPr lang="en-US" sz="1200" kern="100">
                          <a:effectLst/>
                        </a:rPr>
                        <a:t>Person</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Status</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FIX</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3768337401"/>
                  </a:ext>
                </a:extLst>
              </a:tr>
              <a:tr h="231648">
                <a:tc>
                  <a:txBody>
                    <a:bodyPr/>
                    <a:lstStyle/>
                    <a:p>
                      <a:pPr marL="0" marR="0" algn="ctr">
                        <a:lnSpc>
                          <a:spcPct val="107000"/>
                        </a:lnSpc>
                        <a:spcBef>
                          <a:spcPts val="0"/>
                        </a:spcBef>
                        <a:spcAft>
                          <a:spcPts val="0"/>
                        </a:spcAft>
                      </a:pPr>
                      <a:r>
                        <a:rPr lang="en-US" sz="1200" kern="100">
                          <a:effectLst/>
                        </a:rPr>
                        <a:t>Proband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Affected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0.06</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2334124967"/>
                  </a:ext>
                </a:extLst>
              </a:tr>
              <a:tr h="231648">
                <a:tc>
                  <a:txBody>
                    <a:bodyPr/>
                    <a:lstStyle/>
                    <a:p>
                      <a:pPr marL="0" marR="0" algn="ctr">
                        <a:lnSpc>
                          <a:spcPct val="107000"/>
                        </a:lnSpc>
                        <a:spcBef>
                          <a:spcPts val="0"/>
                        </a:spcBef>
                        <a:spcAft>
                          <a:spcPts val="0"/>
                        </a:spcAft>
                      </a:pPr>
                      <a:r>
                        <a:rPr lang="en-US" sz="1200" kern="100">
                          <a:effectLst/>
                        </a:rPr>
                        <a:t>Mother of Proband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highlight>
                            <a:srgbClr val="FFFF00"/>
                          </a:highlight>
                        </a:rPr>
                        <a:t>0.37</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1502674114"/>
                  </a:ext>
                </a:extLst>
              </a:tr>
              <a:tr h="231648">
                <a:tc>
                  <a:txBody>
                    <a:bodyPr/>
                    <a:lstStyle/>
                    <a:p>
                      <a:pPr marL="0" marR="0" algn="ctr">
                        <a:lnSpc>
                          <a:spcPct val="107000"/>
                        </a:lnSpc>
                        <a:spcBef>
                          <a:spcPts val="0"/>
                        </a:spcBef>
                        <a:spcAft>
                          <a:spcPts val="0"/>
                        </a:spcAft>
                      </a:pPr>
                      <a:r>
                        <a:rPr lang="en-US" sz="1200" kern="100">
                          <a:effectLst/>
                        </a:rPr>
                        <a:t>Sister 1 of Proband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highlight>
                            <a:srgbClr val="FFFF00"/>
                          </a:highlight>
                        </a:rPr>
                        <a:t>0.44</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404786519"/>
                  </a:ext>
                </a:extLst>
              </a:tr>
              <a:tr h="231648">
                <a:tc>
                  <a:txBody>
                    <a:bodyPr/>
                    <a:lstStyle/>
                    <a:p>
                      <a:pPr marL="0" marR="0" algn="ctr">
                        <a:lnSpc>
                          <a:spcPct val="107000"/>
                        </a:lnSpc>
                        <a:spcBef>
                          <a:spcPts val="0"/>
                        </a:spcBef>
                        <a:spcAft>
                          <a:spcPts val="0"/>
                        </a:spcAft>
                      </a:pPr>
                      <a:r>
                        <a:rPr lang="en-US" sz="1200" kern="100">
                          <a:effectLst/>
                        </a:rPr>
                        <a:t>Son of Sister 1</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Affected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0.07</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34051851"/>
                  </a:ext>
                </a:extLst>
              </a:tr>
              <a:tr h="231648">
                <a:tc>
                  <a:txBody>
                    <a:bodyPr/>
                    <a:lstStyle/>
                    <a:p>
                      <a:pPr marL="0" marR="0" algn="ctr">
                        <a:lnSpc>
                          <a:spcPct val="107000"/>
                        </a:lnSpc>
                        <a:spcBef>
                          <a:spcPts val="0"/>
                        </a:spcBef>
                        <a:spcAft>
                          <a:spcPts val="0"/>
                        </a:spcAft>
                      </a:pPr>
                      <a:r>
                        <a:rPr lang="en-US" sz="1200" kern="100">
                          <a:effectLst/>
                        </a:rPr>
                        <a:t>Sister 2 of Proband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highlight>
                            <a:srgbClr val="FFFF00"/>
                          </a:highlight>
                        </a:rPr>
                        <a:t>0.58</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2192169680"/>
                  </a:ext>
                </a:extLst>
              </a:tr>
              <a:tr h="231648">
                <a:tc>
                  <a:txBody>
                    <a:bodyPr/>
                    <a:lstStyle/>
                    <a:p>
                      <a:pPr marL="0" marR="0" algn="ctr">
                        <a:lnSpc>
                          <a:spcPct val="107000"/>
                        </a:lnSpc>
                        <a:spcBef>
                          <a:spcPts val="0"/>
                        </a:spcBef>
                        <a:spcAft>
                          <a:spcPts val="0"/>
                        </a:spcAft>
                      </a:pPr>
                      <a:r>
                        <a:rPr lang="en-US" sz="1200" kern="100">
                          <a:effectLst/>
                        </a:rPr>
                        <a:t>Son of Sister 2</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Affected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0.03</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1114861907"/>
                  </a:ext>
                </a:extLst>
              </a:tr>
              <a:tr h="231648">
                <a:tc>
                  <a:txBody>
                    <a:bodyPr/>
                    <a:lstStyle/>
                    <a:p>
                      <a:pPr marL="0" marR="0" algn="ctr">
                        <a:lnSpc>
                          <a:spcPct val="107000"/>
                        </a:lnSpc>
                        <a:spcBef>
                          <a:spcPts val="0"/>
                        </a:spcBef>
                        <a:spcAft>
                          <a:spcPts val="0"/>
                        </a:spcAft>
                      </a:pPr>
                      <a:r>
                        <a:rPr lang="en-US" sz="1200" kern="100">
                          <a:effectLst/>
                        </a:rPr>
                        <a:t>Son of Sister 2</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Affected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0.04</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4031549536"/>
                  </a:ext>
                </a:extLst>
              </a:tr>
              <a:tr h="231648">
                <a:tc>
                  <a:txBody>
                    <a:bodyPr/>
                    <a:lstStyle/>
                    <a:p>
                      <a:pPr marL="0" marR="0" algn="ctr">
                        <a:lnSpc>
                          <a:spcPct val="107000"/>
                        </a:lnSpc>
                        <a:spcBef>
                          <a:spcPts val="0"/>
                        </a:spcBef>
                        <a:spcAft>
                          <a:spcPts val="0"/>
                        </a:spcAft>
                      </a:pPr>
                      <a:r>
                        <a:rPr lang="en-US" sz="1200" kern="100">
                          <a:effectLst/>
                        </a:rPr>
                        <a:t>Daughter of Sister 2</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highlight>
                            <a:srgbClr val="FFFF00"/>
                          </a:highlight>
                        </a:rPr>
                        <a:t>0.29</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2403966743"/>
                  </a:ext>
                </a:extLst>
              </a:tr>
              <a:tr h="231648">
                <a:tc>
                  <a:txBody>
                    <a:bodyPr/>
                    <a:lstStyle/>
                    <a:p>
                      <a:pPr marL="0" marR="0" algn="ctr">
                        <a:lnSpc>
                          <a:spcPct val="107000"/>
                        </a:lnSpc>
                        <a:spcBef>
                          <a:spcPts val="0"/>
                        </a:spcBef>
                        <a:spcAft>
                          <a:spcPts val="0"/>
                        </a:spcAft>
                      </a:pPr>
                      <a:r>
                        <a:rPr lang="en-US" sz="1200" kern="100">
                          <a:effectLst/>
                        </a:rPr>
                        <a:t>Daughter of Sister 2</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highlight>
                            <a:srgbClr val="FFFF00"/>
                          </a:highlight>
                        </a:rPr>
                        <a:t>0.54</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2229595140"/>
                  </a:ext>
                </a:extLst>
              </a:tr>
              <a:tr h="231648">
                <a:tc>
                  <a:txBody>
                    <a:bodyPr/>
                    <a:lstStyle/>
                    <a:p>
                      <a:pPr marL="0" marR="0" algn="ctr">
                        <a:lnSpc>
                          <a:spcPct val="107000"/>
                        </a:lnSpc>
                        <a:spcBef>
                          <a:spcPts val="0"/>
                        </a:spcBef>
                        <a:spcAft>
                          <a:spcPts val="0"/>
                        </a:spcAft>
                      </a:pPr>
                      <a:r>
                        <a:rPr lang="en-US" sz="1200" kern="100">
                          <a:effectLst/>
                        </a:rPr>
                        <a:t>Sister 3 of Proband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highlight>
                            <a:srgbClr val="FFFF00"/>
                          </a:highlight>
                        </a:rPr>
                        <a:t>0.72</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2568846757"/>
                  </a:ext>
                </a:extLst>
              </a:tr>
              <a:tr h="231648">
                <a:tc>
                  <a:txBody>
                    <a:bodyPr/>
                    <a:lstStyle/>
                    <a:p>
                      <a:pPr marL="0" marR="0" algn="ctr">
                        <a:lnSpc>
                          <a:spcPct val="107000"/>
                        </a:lnSpc>
                        <a:spcBef>
                          <a:spcPts val="0"/>
                        </a:spcBef>
                        <a:spcAft>
                          <a:spcPts val="0"/>
                        </a:spcAft>
                      </a:pPr>
                      <a:r>
                        <a:rPr lang="en-US" sz="1200" kern="100">
                          <a:effectLst/>
                        </a:rPr>
                        <a:t>Son of Sister 3</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Affected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0.03</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3944217104"/>
                  </a:ext>
                </a:extLst>
              </a:tr>
              <a:tr h="231648">
                <a:tc>
                  <a:txBody>
                    <a:bodyPr/>
                    <a:lstStyle/>
                    <a:p>
                      <a:pPr marL="0" marR="0" algn="ctr">
                        <a:lnSpc>
                          <a:spcPct val="107000"/>
                        </a:lnSpc>
                        <a:spcBef>
                          <a:spcPts val="0"/>
                        </a:spcBef>
                        <a:spcAft>
                          <a:spcPts val="0"/>
                        </a:spcAft>
                      </a:pPr>
                      <a:r>
                        <a:rPr lang="en-US" sz="1200" kern="100">
                          <a:effectLst/>
                        </a:rPr>
                        <a:t>Sister 4 of Proband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dirty="0">
                          <a:effectLst/>
                          <a:highlight>
                            <a:srgbClr val="FFFF00"/>
                          </a:highlight>
                        </a:rPr>
                        <a:t>0.78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3680362465"/>
                  </a:ext>
                </a:extLst>
              </a:tr>
              <a:tr h="231648">
                <a:tc>
                  <a:txBody>
                    <a:bodyPr/>
                    <a:lstStyle/>
                    <a:p>
                      <a:pPr marL="0" marR="0" algn="ctr">
                        <a:lnSpc>
                          <a:spcPct val="107000"/>
                        </a:lnSpc>
                        <a:spcBef>
                          <a:spcPts val="0"/>
                        </a:spcBef>
                        <a:spcAft>
                          <a:spcPts val="0"/>
                        </a:spcAft>
                      </a:pPr>
                      <a:r>
                        <a:rPr lang="en-US" sz="1200" kern="100">
                          <a:effectLst/>
                        </a:rPr>
                        <a:t>Son of Sister 4</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Affected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0.05</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3489243563"/>
                  </a:ext>
                </a:extLst>
              </a:tr>
              <a:tr h="231648">
                <a:tc>
                  <a:txBody>
                    <a:bodyPr/>
                    <a:lstStyle/>
                    <a:p>
                      <a:pPr marL="0" marR="0" algn="ctr">
                        <a:lnSpc>
                          <a:spcPct val="107000"/>
                        </a:lnSpc>
                        <a:spcBef>
                          <a:spcPts val="0"/>
                        </a:spcBef>
                        <a:spcAft>
                          <a:spcPts val="0"/>
                        </a:spcAft>
                      </a:pPr>
                      <a:r>
                        <a:rPr lang="en-US" sz="1200" kern="100">
                          <a:effectLst/>
                        </a:rPr>
                        <a:t>Daughter of Sister 4</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highlight>
                            <a:srgbClr val="FFFF00"/>
                          </a:highlight>
                        </a:rPr>
                        <a:t>0.43</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464271926"/>
                  </a:ext>
                </a:extLst>
              </a:tr>
              <a:tr h="231648">
                <a:tc>
                  <a:txBody>
                    <a:bodyPr/>
                    <a:lstStyle/>
                    <a:p>
                      <a:pPr marL="0" marR="0" algn="ctr">
                        <a:lnSpc>
                          <a:spcPct val="107000"/>
                        </a:lnSpc>
                        <a:spcBef>
                          <a:spcPts val="0"/>
                        </a:spcBef>
                        <a:spcAft>
                          <a:spcPts val="0"/>
                        </a:spcAft>
                      </a:pPr>
                      <a:r>
                        <a:rPr lang="en-US" sz="1200" kern="100">
                          <a:effectLst/>
                        </a:rPr>
                        <a:t>Daughter 1 of Proband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highlight>
                            <a:srgbClr val="FFFF00"/>
                          </a:highlight>
                        </a:rPr>
                        <a:t>0.42</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1505216800"/>
                  </a:ext>
                </a:extLst>
              </a:tr>
              <a:tr h="231648">
                <a:tc>
                  <a:txBody>
                    <a:bodyPr/>
                    <a:lstStyle/>
                    <a:p>
                      <a:pPr marL="0" marR="0" algn="ctr">
                        <a:lnSpc>
                          <a:spcPct val="107000"/>
                        </a:lnSpc>
                        <a:spcBef>
                          <a:spcPts val="0"/>
                        </a:spcBef>
                        <a:spcAft>
                          <a:spcPts val="0"/>
                        </a:spcAft>
                      </a:pPr>
                      <a:r>
                        <a:rPr lang="en-US" sz="1200" kern="100">
                          <a:effectLst/>
                        </a:rPr>
                        <a:t>Daughter 2 of Proband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highlight>
                            <a:srgbClr val="FFFF00"/>
                          </a:highlight>
                        </a:rPr>
                        <a:t> 0.66 / 0.74</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1363193067"/>
                  </a:ext>
                </a:extLst>
              </a:tr>
              <a:tr h="231648">
                <a:tc>
                  <a:txBody>
                    <a:bodyPr/>
                    <a:lstStyle/>
                    <a:p>
                      <a:pPr marL="0" marR="0" algn="ctr">
                        <a:lnSpc>
                          <a:spcPct val="107000"/>
                        </a:lnSpc>
                        <a:spcBef>
                          <a:spcPts val="0"/>
                        </a:spcBef>
                        <a:spcAft>
                          <a:spcPts val="0"/>
                        </a:spcAft>
                      </a:pPr>
                      <a:r>
                        <a:rPr lang="en-US" sz="1200" kern="100">
                          <a:effectLst/>
                        </a:rPr>
                        <a:t>Daughter of Daughter 2</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highlight>
                            <a:srgbClr val="FFFF00"/>
                          </a:highlight>
                        </a:rPr>
                        <a:t>0.43</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843295331"/>
                  </a:ext>
                </a:extLst>
              </a:tr>
              <a:tr h="231648">
                <a:tc>
                  <a:txBody>
                    <a:bodyPr/>
                    <a:lstStyle/>
                    <a:p>
                      <a:pPr marL="0" marR="0" algn="ctr">
                        <a:lnSpc>
                          <a:spcPct val="107000"/>
                        </a:lnSpc>
                        <a:spcBef>
                          <a:spcPts val="0"/>
                        </a:spcBef>
                        <a:spcAft>
                          <a:spcPts val="0"/>
                        </a:spcAft>
                      </a:pPr>
                      <a:r>
                        <a:rPr lang="en-US" sz="1200" kern="100">
                          <a:effectLst/>
                        </a:rPr>
                        <a:t>Daughter 3 of Proband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highlight>
                            <a:srgbClr val="FFFF00"/>
                          </a:highlight>
                        </a:rPr>
                        <a:t>0.56</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2413366326"/>
                  </a:ext>
                </a:extLst>
              </a:tr>
              <a:tr h="231648">
                <a:tc>
                  <a:txBody>
                    <a:bodyPr/>
                    <a:lstStyle/>
                    <a:p>
                      <a:pPr marL="0" marR="0" algn="ctr">
                        <a:lnSpc>
                          <a:spcPct val="107000"/>
                        </a:lnSpc>
                        <a:spcBef>
                          <a:spcPts val="0"/>
                        </a:spcBef>
                        <a:spcAft>
                          <a:spcPts val="0"/>
                        </a:spcAft>
                      </a:pPr>
                      <a:r>
                        <a:rPr lang="en-US" sz="1200" kern="100">
                          <a:effectLst/>
                        </a:rPr>
                        <a:t>Son of Daughter 3</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Affected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0.02</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2780585439"/>
                  </a:ext>
                </a:extLst>
              </a:tr>
              <a:tr h="231648">
                <a:tc>
                  <a:txBody>
                    <a:bodyPr/>
                    <a:lstStyle/>
                    <a:p>
                      <a:pPr marL="0" marR="0" algn="ctr">
                        <a:lnSpc>
                          <a:spcPct val="107000"/>
                        </a:lnSpc>
                        <a:spcBef>
                          <a:spcPts val="0"/>
                        </a:spcBef>
                        <a:spcAft>
                          <a:spcPts val="0"/>
                        </a:spcAft>
                      </a:pPr>
                      <a:r>
                        <a:rPr lang="en-US" sz="1200" kern="100">
                          <a:effectLst/>
                        </a:rPr>
                        <a:t>Daughter 4 of Proband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highlight>
                            <a:srgbClr val="FFFF00"/>
                          </a:highlight>
                        </a:rPr>
                        <a:t>0.54</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9167"/>
                  </a:ext>
                </a:extLst>
              </a:tr>
              <a:tr h="231648">
                <a:tc>
                  <a:txBody>
                    <a:bodyPr/>
                    <a:lstStyle/>
                    <a:p>
                      <a:pPr marL="0" marR="0" algn="ctr">
                        <a:lnSpc>
                          <a:spcPct val="107000"/>
                        </a:lnSpc>
                        <a:spcBef>
                          <a:spcPts val="0"/>
                        </a:spcBef>
                        <a:spcAft>
                          <a:spcPts val="0"/>
                        </a:spcAft>
                      </a:pPr>
                      <a:r>
                        <a:rPr lang="en-US" sz="1200" kern="100">
                          <a:effectLst/>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gridSpan="2">
                  <a:txBody>
                    <a:bodyPr/>
                    <a:lstStyle/>
                    <a:p>
                      <a:pPr marL="0" marR="0" algn="ctr">
                        <a:lnSpc>
                          <a:spcPct val="107000"/>
                        </a:lnSpc>
                        <a:spcBef>
                          <a:spcPts val="0"/>
                        </a:spcBef>
                        <a:spcAft>
                          <a:spcPts val="0"/>
                        </a:spcAft>
                      </a:pPr>
                      <a:r>
                        <a:rPr lang="en-US" sz="1200" kern="100">
                          <a:effectLst/>
                        </a:rPr>
                        <a:t>F9 c.1025C&gt;T p.Thr342Met</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hMerge="1">
                  <a:txBody>
                    <a:bodyPr/>
                    <a:lstStyle/>
                    <a:p>
                      <a:endParaRPr lang="en-US"/>
                    </a:p>
                  </a:txBody>
                  <a:tcPr/>
                </a:tc>
                <a:extLst>
                  <a:ext uri="{0D108BD9-81ED-4DB2-BD59-A6C34878D82A}">
                    <a16:rowId xmlns:a16="http://schemas.microsoft.com/office/drawing/2014/main" val="3771933893"/>
                  </a:ext>
                </a:extLst>
              </a:tr>
              <a:tr h="231648">
                <a:tc>
                  <a:txBody>
                    <a:bodyPr/>
                    <a:lstStyle/>
                    <a:p>
                      <a:pPr marL="0" marR="0" algn="ctr">
                        <a:lnSpc>
                          <a:spcPct val="107000"/>
                        </a:lnSpc>
                        <a:spcBef>
                          <a:spcPts val="0"/>
                        </a:spcBef>
                        <a:spcAft>
                          <a:spcPts val="0"/>
                        </a:spcAft>
                      </a:pPr>
                      <a:r>
                        <a:rPr lang="en-US" sz="1200" kern="100">
                          <a:effectLst/>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388750034"/>
                  </a:ext>
                </a:extLst>
              </a:tr>
              <a:tr h="231648">
                <a:tc>
                  <a:txBody>
                    <a:bodyPr/>
                    <a:lstStyle/>
                    <a:p>
                      <a:pPr marL="0" marR="0" algn="ctr">
                        <a:lnSpc>
                          <a:spcPct val="107000"/>
                        </a:lnSpc>
                        <a:spcBef>
                          <a:spcPts val="0"/>
                        </a:spcBef>
                        <a:spcAft>
                          <a:spcPts val="0"/>
                        </a:spcAft>
                      </a:pPr>
                      <a:r>
                        <a:rPr lang="en-US" sz="1200" kern="100">
                          <a:effectLst/>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Carriers (n = 13)</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highlight>
                            <a:srgbClr val="FFFF00"/>
                          </a:highlight>
                        </a:rPr>
                        <a:t>Range = 0.29 – 0.78</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775980168"/>
                  </a:ext>
                </a:extLst>
              </a:tr>
              <a:tr h="231648">
                <a:tc>
                  <a:txBody>
                    <a:bodyPr/>
                    <a:lstStyle/>
                    <a:p>
                      <a:pPr marL="0" marR="0" algn="ctr">
                        <a:lnSpc>
                          <a:spcPct val="107000"/>
                        </a:lnSpc>
                        <a:spcBef>
                          <a:spcPts val="0"/>
                        </a:spcBef>
                        <a:spcAft>
                          <a:spcPts val="0"/>
                        </a:spcAft>
                      </a:pPr>
                      <a:r>
                        <a:rPr lang="en-US" sz="1200" kern="100">
                          <a:effectLst/>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a:effectLst/>
                        </a:rPr>
                        <a:t>Affected males (n = 7)</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tc>
                  <a:txBody>
                    <a:bodyPr/>
                    <a:lstStyle/>
                    <a:p>
                      <a:pPr marL="0" marR="0" algn="ctr">
                        <a:lnSpc>
                          <a:spcPct val="107000"/>
                        </a:lnSpc>
                        <a:spcBef>
                          <a:spcPts val="0"/>
                        </a:spcBef>
                        <a:spcAft>
                          <a:spcPts val="0"/>
                        </a:spcAft>
                      </a:pPr>
                      <a:r>
                        <a:rPr lang="en-US" sz="1200" kern="100" dirty="0">
                          <a:effectLst/>
                        </a:rPr>
                        <a:t>0.02 – 0.07</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3848" marR="73848" marT="0" marB="0"/>
                </a:tc>
                <a:extLst>
                  <a:ext uri="{0D108BD9-81ED-4DB2-BD59-A6C34878D82A}">
                    <a16:rowId xmlns:a16="http://schemas.microsoft.com/office/drawing/2014/main" val="1028666703"/>
                  </a:ext>
                </a:extLst>
              </a:tr>
            </a:tbl>
          </a:graphicData>
        </a:graphic>
      </p:graphicFrame>
      <p:sp>
        <p:nvSpPr>
          <p:cNvPr id="3" name="Arrow: Up 2">
            <a:extLst>
              <a:ext uri="{FF2B5EF4-FFF2-40B4-BE49-F238E27FC236}">
                <a16:creationId xmlns:a16="http://schemas.microsoft.com/office/drawing/2014/main" id="{8F52E7FC-F862-E2D2-E8F0-6196FFD7DAAB}"/>
              </a:ext>
            </a:extLst>
          </p:cNvPr>
          <p:cNvSpPr/>
          <p:nvPr/>
        </p:nvSpPr>
        <p:spPr>
          <a:xfrm rot="16200000">
            <a:off x="9744684" y="3007791"/>
            <a:ext cx="520607" cy="978408"/>
          </a:xfrm>
          <a:prstGeom prst="upArrow">
            <a:avLst/>
          </a:prstGeom>
          <a:solidFill>
            <a:srgbClr val="F612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Up 3">
            <a:extLst>
              <a:ext uri="{FF2B5EF4-FFF2-40B4-BE49-F238E27FC236}">
                <a16:creationId xmlns:a16="http://schemas.microsoft.com/office/drawing/2014/main" id="{D983125E-7DF6-429A-D2C4-F58455E95BB6}"/>
              </a:ext>
            </a:extLst>
          </p:cNvPr>
          <p:cNvSpPr/>
          <p:nvPr/>
        </p:nvSpPr>
        <p:spPr>
          <a:xfrm rot="16200000">
            <a:off x="9744520" y="2089605"/>
            <a:ext cx="484632" cy="978408"/>
          </a:xfrm>
          <a:prstGeom prst="upArrow">
            <a:avLst/>
          </a:prstGeom>
          <a:solidFill>
            <a:srgbClr val="331A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316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0382866-9522-AE69-8780-8971A384F36D}"/>
              </a:ext>
            </a:extLst>
          </p:cNvPr>
          <p:cNvPicPr>
            <a:picLocks noChangeAspect="1"/>
          </p:cNvPicPr>
          <p:nvPr/>
        </p:nvPicPr>
        <p:blipFill rotWithShape="1">
          <a:blip r:embed="rId2"/>
          <a:srcRect t="19"/>
          <a:stretch/>
        </p:blipFill>
        <p:spPr>
          <a:xfrm>
            <a:off x="-1504" y="0"/>
            <a:ext cx="12191980" cy="6856718"/>
          </a:xfrm>
          <a:prstGeom prst="rect">
            <a:avLst/>
          </a:prstGeom>
        </p:spPr>
      </p:pic>
    </p:spTree>
    <p:extLst>
      <p:ext uri="{BB962C8B-B14F-4D97-AF65-F5344CB8AC3E}">
        <p14:creationId xmlns:p14="http://schemas.microsoft.com/office/powerpoint/2010/main" val="2558934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D5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09D8447-D29E-7EF2-B215-736CAA0D0795}"/>
              </a:ext>
            </a:extLst>
          </p:cNvPr>
          <p:cNvPicPr>
            <a:picLocks noChangeAspect="1"/>
          </p:cNvPicPr>
          <p:nvPr/>
        </p:nvPicPr>
        <p:blipFill>
          <a:blip r:embed="rId2"/>
          <a:stretch>
            <a:fillRect/>
          </a:stretch>
        </p:blipFill>
        <p:spPr>
          <a:xfrm>
            <a:off x="1143943" y="643467"/>
            <a:ext cx="9904114" cy="5571066"/>
          </a:xfrm>
          <a:prstGeom prst="rect">
            <a:avLst/>
          </a:prstGeom>
        </p:spPr>
      </p:pic>
    </p:spTree>
    <p:extLst>
      <p:ext uri="{BB962C8B-B14F-4D97-AF65-F5344CB8AC3E}">
        <p14:creationId xmlns:p14="http://schemas.microsoft.com/office/powerpoint/2010/main" val="798129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74F63B6-3F36-DA92-B663-6E4A3EA8FA52}"/>
              </a:ext>
            </a:extLst>
          </p:cNvPr>
          <p:cNvPicPr>
            <a:picLocks noChangeAspect="1"/>
          </p:cNvPicPr>
          <p:nvPr/>
        </p:nvPicPr>
        <p:blipFill>
          <a:blip r:embed="rId2"/>
          <a:stretch>
            <a:fillRect/>
          </a:stretch>
        </p:blipFill>
        <p:spPr>
          <a:xfrm>
            <a:off x="457200" y="579135"/>
            <a:ext cx="11277600" cy="5699730"/>
          </a:xfrm>
          <a:prstGeom prst="rect">
            <a:avLst/>
          </a:prstGeom>
        </p:spPr>
      </p:pic>
    </p:spTree>
    <p:extLst>
      <p:ext uri="{BB962C8B-B14F-4D97-AF65-F5344CB8AC3E}">
        <p14:creationId xmlns:p14="http://schemas.microsoft.com/office/powerpoint/2010/main" val="3253624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D4AD0ED-45F1-4AB2-8C18-7DED238A0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7430622-9855-482E-98A8-1FAECC9090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15C76D5-716D-420A-ABDC-55BF6D9ED2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5" name="Oval 12">
              <a:extLst>
                <a:ext uri="{FF2B5EF4-FFF2-40B4-BE49-F238E27FC236}">
                  <a16:creationId xmlns:a16="http://schemas.microsoft.com/office/drawing/2014/main" id="{79875022-E2DB-4A9E-8832-E7009F0E4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13">
              <a:extLst>
                <a:ext uri="{FF2B5EF4-FFF2-40B4-BE49-F238E27FC236}">
                  <a16:creationId xmlns:a16="http://schemas.microsoft.com/office/drawing/2014/main" id="{DBFBDCA6-4D2C-451E-8205-8C334DCEE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14">
              <a:extLst>
                <a:ext uri="{FF2B5EF4-FFF2-40B4-BE49-F238E27FC236}">
                  <a16:creationId xmlns:a16="http://schemas.microsoft.com/office/drawing/2014/main" id="{E395B2B7-3263-461B-8800-669EBE884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15">
              <a:extLst>
                <a:ext uri="{FF2B5EF4-FFF2-40B4-BE49-F238E27FC236}">
                  <a16:creationId xmlns:a16="http://schemas.microsoft.com/office/drawing/2014/main" id="{A727DC78-6D51-415D-878D-516F840FB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6">
              <a:extLst>
                <a:ext uri="{FF2B5EF4-FFF2-40B4-BE49-F238E27FC236}">
                  <a16:creationId xmlns:a16="http://schemas.microsoft.com/office/drawing/2014/main" id="{8405FB7A-34E4-454E-80C1-3AF31F6003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17">
              <a:extLst>
                <a:ext uri="{FF2B5EF4-FFF2-40B4-BE49-F238E27FC236}">
                  <a16:creationId xmlns:a16="http://schemas.microsoft.com/office/drawing/2014/main" id="{C56EC0F8-CE39-4C95-B52D-033DBF561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586B57D-F17B-CEB3-80A1-595324173C2A}"/>
              </a:ext>
            </a:extLst>
          </p:cNvPr>
          <p:cNvSpPr>
            <a:spLocks noGrp="1"/>
          </p:cNvSpPr>
          <p:nvPr>
            <p:ph type="title"/>
          </p:nvPr>
        </p:nvSpPr>
        <p:spPr>
          <a:xfrm>
            <a:off x="2043326" y="609600"/>
            <a:ext cx="8229600" cy="2819399"/>
          </a:xfrm>
          <a:noFill/>
        </p:spPr>
        <p:txBody>
          <a:bodyPr vert="horz" lIns="91440" tIns="45720" rIns="91440" bIns="45720" rtlCol="0" anchor="b">
            <a:normAutofit/>
          </a:bodyPr>
          <a:lstStyle/>
          <a:p>
            <a:pPr algn="ctr"/>
            <a:r>
              <a:rPr lang="en-US" sz="4800" kern="1200">
                <a:solidFill>
                  <a:schemeClr val="bg1"/>
                </a:solidFill>
                <a:latin typeface="+mj-lt"/>
                <a:ea typeface="+mj-ea"/>
                <a:cs typeface="+mj-cs"/>
              </a:rPr>
              <a:t>A woman having F9 Deficiency from both her father and her mother</a:t>
            </a:r>
          </a:p>
        </p:txBody>
      </p:sp>
      <p:sp>
        <p:nvSpPr>
          <p:cNvPr id="3" name="Text Placeholder 2">
            <a:extLst>
              <a:ext uri="{FF2B5EF4-FFF2-40B4-BE49-F238E27FC236}">
                <a16:creationId xmlns:a16="http://schemas.microsoft.com/office/drawing/2014/main" id="{9309D8FA-37F5-6E2A-D07D-6B3878269949}"/>
              </a:ext>
            </a:extLst>
          </p:cNvPr>
          <p:cNvSpPr>
            <a:spLocks noGrp="1"/>
          </p:cNvSpPr>
          <p:nvPr>
            <p:ph type="body" idx="1"/>
          </p:nvPr>
        </p:nvSpPr>
        <p:spPr>
          <a:xfrm>
            <a:off x="1391280" y="3522428"/>
            <a:ext cx="8925188" cy="2607079"/>
          </a:xfrm>
          <a:noFill/>
        </p:spPr>
        <p:txBody>
          <a:bodyPr vert="horz" lIns="91440" tIns="45720" rIns="91440" bIns="45720" rtlCol="0" anchor="t">
            <a:normAutofit fontScale="92500"/>
          </a:bodyPr>
          <a:lstStyle/>
          <a:p>
            <a:pPr marR="0" algn="ctr">
              <a:spcAft>
                <a:spcPts val="0"/>
              </a:spcAft>
            </a:pPr>
            <a:r>
              <a:rPr lang="en-US" sz="3200" kern="1200" dirty="0">
                <a:solidFill>
                  <a:schemeClr val="bg1"/>
                </a:solidFill>
                <a:latin typeface="+mn-lt"/>
                <a:ea typeface="+mn-ea"/>
                <a:cs typeface="+mn-cs"/>
              </a:rPr>
              <a:t>Her </a:t>
            </a:r>
            <a:r>
              <a:rPr lang="en-US" sz="3200" b="1" kern="1200" dirty="0">
                <a:solidFill>
                  <a:schemeClr val="bg1"/>
                </a:solidFill>
                <a:latin typeface="+mn-lt"/>
                <a:ea typeface="+mn-ea"/>
                <a:cs typeface="+mn-cs"/>
              </a:rPr>
              <a:t>father’s</a:t>
            </a:r>
            <a:r>
              <a:rPr lang="en-US" sz="3200" kern="1200" dirty="0">
                <a:solidFill>
                  <a:schemeClr val="bg1"/>
                </a:solidFill>
                <a:latin typeface="+mn-lt"/>
                <a:ea typeface="+mn-ea"/>
                <a:cs typeface="+mn-cs"/>
              </a:rPr>
              <a:t> F9 value:  </a:t>
            </a:r>
            <a:r>
              <a:rPr lang="en-US" sz="3200" kern="1200" dirty="0">
                <a:solidFill>
                  <a:schemeClr val="bg1"/>
                </a:solidFill>
                <a:effectLst/>
                <a:latin typeface="+mn-lt"/>
                <a:ea typeface="+mn-ea"/>
                <a:cs typeface="+mn-cs"/>
              </a:rPr>
              <a:t>Tests: (1) Factor 9 (FIX)</a:t>
            </a:r>
          </a:p>
          <a:p>
            <a:pPr marR="0" algn="ctr">
              <a:spcAft>
                <a:spcPts val="0"/>
              </a:spcAft>
            </a:pPr>
            <a:r>
              <a:rPr lang="en-US" sz="3200" kern="1200" dirty="0">
                <a:solidFill>
                  <a:schemeClr val="bg1"/>
                </a:solidFill>
                <a:effectLst/>
                <a:latin typeface="+mn-lt"/>
                <a:ea typeface="+mn-ea"/>
                <a:cs typeface="+mn-cs"/>
              </a:rPr>
              <a:t>  </a:t>
            </a:r>
          </a:p>
          <a:p>
            <a:pPr marR="0" algn="ctr">
              <a:spcAft>
                <a:spcPts val="0"/>
              </a:spcAft>
            </a:pPr>
            <a:r>
              <a:rPr lang="en-US" sz="3200" kern="1200" dirty="0">
                <a:solidFill>
                  <a:schemeClr val="bg1"/>
                </a:solidFill>
                <a:effectLst/>
                <a:latin typeface="+mn-lt"/>
                <a:ea typeface="+mn-ea"/>
                <a:cs typeface="+mn-cs"/>
              </a:rPr>
              <a:t>  </a:t>
            </a:r>
            <a:r>
              <a:rPr lang="en-US" sz="3900" kern="1200" dirty="0">
                <a:solidFill>
                  <a:schemeClr val="bg1"/>
                </a:solidFill>
                <a:effectLst/>
                <a:latin typeface="+mn-lt"/>
                <a:ea typeface="+mn-ea"/>
                <a:cs typeface="+mn-cs"/>
              </a:rPr>
              <a:t>F IX           [LL] "Result Below..."           0.60-1.50      </a:t>
            </a:r>
          </a:p>
          <a:p>
            <a:pPr marR="0" algn="ctr">
              <a:spcAft>
                <a:spcPts val="800"/>
              </a:spcAft>
            </a:pPr>
            <a:r>
              <a:rPr lang="en-US" sz="3900" kern="1200" dirty="0">
                <a:solidFill>
                  <a:schemeClr val="bg1"/>
                </a:solidFill>
                <a:latin typeface="+mn-lt"/>
                <a:ea typeface="+mn-ea"/>
                <a:cs typeface="+mn-cs"/>
              </a:rPr>
              <a:t> </a:t>
            </a:r>
            <a:r>
              <a:rPr lang="en-US" sz="3900" kern="1200" dirty="0">
                <a:solidFill>
                  <a:schemeClr val="bg1"/>
                </a:solidFill>
                <a:effectLst/>
                <a:latin typeface="+mn-lt"/>
                <a:ea typeface="+mn-ea"/>
                <a:cs typeface="+mn-cs"/>
              </a:rPr>
              <a:t>RESULT: </a:t>
            </a:r>
            <a:r>
              <a:rPr lang="en-US" sz="3900" b="1" kern="1200" dirty="0">
                <a:solidFill>
                  <a:schemeClr val="tx1"/>
                </a:solidFill>
                <a:effectLst/>
                <a:highlight>
                  <a:srgbClr val="FFFF00"/>
                </a:highlight>
                <a:latin typeface="+mn-lt"/>
                <a:ea typeface="+mn-ea"/>
                <a:cs typeface="+mn-cs"/>
              </a:rPr>
              <a:t>0.04</a:t>
            </a:r>
            <a:r>
              <a:rPr lang="en-US" sz="3900" kern="1200" dirty="0">
                <a:solidFill>
                  <a:schemeClr val="bg1"/>
                </a:solidFill>
                <a:effectLst/>
                <a:latin typeface="+mn-lt"/>
                <a:ea typeface="+mn-ea"/>
                <a:cs typeface="+mn-cs"/>
              </a:rPr>
              <a:t> Repeated and verified U/mL</a:t>
            </a:r>
          </a:p>
          <a:p>
            <a:pPr algn="ctr"/>
            <a:endParaRPr lang="en-US" kern="1200" dirty="0">
              <a:solidFill>
                <a:schemeClr val="bg1"/>
              </a:solidFill>
              <a:latin typeface="+mn-lt"/>
              <a:ea typeface="+mn-ea"/>
              <a:cs typeface="+mn-cs"/>
            </a:endParaRPr>
          </a:p>
        </p:txBody>
      </p:sp>
      <p:sp>
        <p:nvSpPr>
          <p:cNvPr id="20" name="Rectangle 19">
            <a:extLst>
              <a:ext uri="{FF2B5EF4-FFF2-40B4-BE49-F238E27FC236}">
                <a16:creationId xmlns:a16="http://schemas.microsoft.com/office/drawing/2014/main" id="{73162FBC-1EE8-4355-8B2B-CB9A5B4BD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C2940EF9-7ECF-49BA-8F14-5EBC7ADE07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3" name="Straight Connector 22">
              <a:extLst>
                <a:ext uri="{FF2B5EF4-FFF2-40B4-BE49-F238E27FC236}">
                  <a16:creationId xmlns:a16="http://schemas.microsoft.com/office/drawing/2014/main" id="{DF9A5AE3-5A1E-4528-BDC2-D32A66EFFD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39C6801-3BB8-4C41-9385-D9CE4F1485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EA6929-FF51-4E95-8E16-80E9F371AE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BE91CBD-B19A-4299-90BD-CC3AB69766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26CE109B-4241-4CF1-B587-868774BB4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DD107650-C271-404F-98D8-BB8E7E0306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1" name="Straight Connector 30">
              <a:extLst>
                <a:ext uri="{FF2B5EF4-FFF2-40B4-BE49-F238E27FC236}">
                  <a16:creationId xmlns:a16="http://schemas.microsoft.com/office/drawing/2014/main" id="{41F01725-EDBB-493E-A610-EF9ACBABB2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C8E2A80-F420-488D-AE39-E20BC61B195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8A20B2-85E4-4C64-A75F-376DA772A4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88BDCE8-2392-4F5E-B6B4-AD19C903B9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4353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D4AD0ED-45F1-4AB2-8C18-7DED238A0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7430622-9855-482E-98A8-1FAECC9090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15C76D5-716D-420A-ABDC-55BF6D9ED2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3" name="Oval 12">
              <a:extLst>
                <a:ext uri="{FF2B5EF4-FFF2-40B4-BE49-F238E27FC236}">
                  <a16:creationId xmlns:a16="http://schemas.microsoft.com/office/drawing/2014/main" id="{79875022-E2DB-4A9E-8832-E7009F0E4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BFBDCA6-4D2C-451E-8205-8C334DCEE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395B2B7-3263-461B-8800-669EBE884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727DC78-6D51-415D-878D-516F840FB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8405FB7A-34E4-454E-80C1-3AF31F6003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56EC0F8-CE39-4C95-B52D-033DBF561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586B57D-F17B-CEB3-80A1-595324173C2A}"/>
              </a:ext>
            </a:extLst>
          </p:cNvPr>
          <p:cNvSpPr>
            <a:spLocks noGrp="1"/>
          </p:cNvSpPr>
          <p:nvPr>
            <p:ph type="title"/>
          </p:nvPr>
        </p:nvSpPr>
        <p:spPr>
          <a:xfrm>
            <a:off x="2043326" y="609600"/>
            <a:ext cx="8229600" cy="2819399"/>
          </a:xfrm>
          <a:noFill/>
        </p:spPr>
        <p:txBody>
          <a:bodyPr vert="horz" lIns="91440" tIns="45720" rIns="91440" bIns="45720" rtlCol="0" anchor="b">
            <a:normAutofit/>
          </a:bodyPr>
          <a:lstStyle/>
          <a:p>
            <a:pPr algn="ctr"/>
            <a:r>
              <a:rPr lang="en-US" sz="4800" kern="1200">
                <a:solidFill>
                  <a:schemeClr val="bg1"/>
                </a:solidFill>
                <a:latin typeface="+mj-lt"/>
                <a:ea typeface="+mj-ea"/>
                <a:cs typeface="+mj-cs"/>
              </a:rPr>
              <a:t>A woman having F9 Deficiency from both her father and her mother</a:t>
            </a:r>
          </a:p>
        </p:txBody>
      </p:sp>
      <p:sp>
        <p:nvSpPr>
          <p:cNvPr id="3" name="Text Placeholder 2">
            <a:extLst>
              <a:ext uri="{FF2B5EF4-FFF2-40B4-BE49-F238E27FC236}">
                <a16:creationId xmlns:a16="http://schemas.microsoft.com/office/drawing/2014/main" id="{9309D8FA-37F5-6E2A-D07D-6B3878269949}"/>
              </a:ext>
            </a:extLst>
          </p:cNvPr>
          <p:cNvSpPr>
            <a:spLocks noGrp="1"/>
          </p:cNvSpPr>
          <p:nvPr>
            <p:ph type="body" idx="1"/>
          </p:nvPr>
        </p:nvSpPr>
        <p:spPr>
          <a:xfrm>
            <a:off x="1164734" y="3522428"/>
            <a:ext cx="9493474" cy="2607079"/>
          </a:xfrm>
          <a:noFill/>
        </p:spPr>
        <p:txBody>
          <a:bodyPr vert="horz" lIns="91440" tIns="45720" rIns="91440" bIns="45720" rtlCol="0" anchor="t">
            <a:normAutofit/>
          </a:bodyPr>
          <a:lstStyle/>
          <a:p>
            <a:pPr marR="0" algn="ctr">
              <a:spcAft>
                <a:spcPts val="0"/>
              </a:spcAft>
            </a:pPr>
            <a:r>
              <a:rPr lang="en-US" sz="3000" kern="1200" dirty="0">
                <a:solidFill>
                  <a:schemeClr val="bg1"/>
                </a:solidFill>
                <a:latin typeface="+mn-lt"/>
                <a:ea typeface="+mn-ea"/>
                <a:cs typeface="+mn-cs"/>
              </a:rPr>
              <a:t>Her </a:t>
            </a:r>
            <a:r>
              <a:rPr lang="en-US" sz="3000" b="1" kern="1200" dirty="0">
                <a:solidFill>
                  <a:schemeClr val="bg1"/>
                </a:solidFill>
                <a:latin typeface="+mn-lt"/>
                <a:ea typeface="+mn-ea"/>
                <a:cs typeface="+mn-cs"/>
              </a:rPr>
              <a:t>son’s</a:t>
            </a:r>
            <a:r>
              <a:rPr lang="en-US" sz="3000" kern="1200" dirty="0">
                <a:solidFill>
                  <a:schemeClr val="bg1"/>
                </a:solidFill>
                <a:latin typeface="+mn-lt"/>
                <a:ea typeface="+mn-ea"/>
                <a:cs typeface="+mn-cs"/>
              </a:rPr>
              <a:t> F9 value:  </a:t>
            </a:r>
            <a:r>
              <a:rPr lang="en-US" sz="3000" kern="1200" dirty="0">
                <a:solidFill>
                  <a:schemeClr val="bg1"/>
                </a:solidFill>
                <a:effectLst/>
                <a:latin typeface="+mn-lt"/>
                <a:ea typeface="+mn-ea"/>
                <a:cs typeface="+mn-cs"/>
              </a:rPr>
              <a:t>Tests: (1) Factor 9 (FIX)</a:t>
            </a:r>
          </a:p>
          <a:p>
            <a:pPr marR="0" algn="ctr">
              <a:spcAft>
                <a:spcPts val="0"/>
              </a:spcAft>
            </a:pPr>
            <a:r>
              <a:rPr lang="en-US" kern="1200" dirty="0">
                <a:solidFill>
                  <a:schemeClr val="bg1"/>
                </a:solidFill>
                <a:effectLst/>
                <a:latin typeface="+mn-lt"/>
                <a:ea typeface="+mn-ea"/>
                <a:cs typeface="+mn-cs"/>
              </a:rPr>
              <a:t>  </a:t>
            </a:r>
          </a:p>
          <a:p>
            <a:pPr marR="0" algn="ctr">
              <a:spcAft>
                <a:spcPts val="0"/>
              </a:spcAft>
            </a:pPr>
            <a:r>
              <a:rPr lang="en-US" sz="3600" kern="1200" dirty="0">
                <a:solidFill>
                  <a:schemeClr val="bg1"/>
                </a:solidFill>
                <a:effectLst/>
                <a:latin typeface="+mn-lt"/>
                <a:ea typeface="+mn-ea"/>
                <a:cs typeface="+mn-cs"/>
              </a:rPr>
              <a:t>  F IX           [LL] "Result Below..."           0.60-1.50      </a:t>
            </a:r>
          </a:p>
          <a:p>
            <a:pPr marR="0" algn="ctr">
              <a:spcAft>
                <a:spcPts val="800"/>
              </a:spcAft>
            </a:pPr>
            <a:r>
              <a:rPr lang="en-US" sz="3600" kern="1200" dirty="0">
                <a:solidFill>
                  <a:schemeClr val="bg1"/>
                </a:solidFill>
                <a:latin typeface="+mn-lt"/>
                <a:ea typeface="+mn-ea"/>
                <a:cs typeface="+mn-cs"/>
              </a:rPr>
              <a:t> </a:t>
            </a:r>
            <a:r>
              <a:rPr lang="en-US" sz="3600" kern="1200" dirty="0">
                <a:solidFill>
                  <a:schemeClr val="bg1"/>
                </a:solidFill>
                <a:effectLst/>
                <a:latin typeface="+mn-lt"/>
                <a:ea typeface="+mn-ea"/>
                <a:cs typeface="+mn-cs"/>
              </a:rPr>
              <a:t>RESULT: </a:t>
            </a:r>
            <a:r>
              <a:rPr lang="en-US" sz="3600" b="1" kern="1200" dirty="0">
                <a:solidFill>
                  <a:schemeClr val="tx1"/>
                </a:solidFill>
                <a:effectLst/>
                <a:highlight>
                  <a:srgbClr val="FFFF00"/>
                </a:highlight>
                <a:latin typeface="+mn-lt"/>
                <a:ea typeface="+mn-ea"/>
                <a:cs typeface="+mn-cs"/>
              </a:rPr>
              <a:t>0.03</a:t>
            </a:r>
            <a:r>
              <a:rPr lang="en-US" sz="3600" kern="1200" dirty="0">
                <a:solidFill>
                  <a:schemeClr val="bg1"/>
                </a:solidFill>
                <a:effectLst/>
                <a:latin typeface="+mn-lt"/>
                <a:ea typeface="+mn-ea"/>
                <a:cs typeface="+mn-cs"/>
              </a:rPr>
              <a:t> Repeated and verified U/mL</a:t>
            </a:r>
          </a:p>
          <a:p>
            <a:pPr algn="ctr"/>
            <a:endParaRPr lang="en-US" kern="1200" dirty="0">
              <a:solidFill>
                <a:schemeClr val="bg1"/>
              </a:solidFill>
              <a:latin typeface="+mn-lt"/>
              <a:ea typeface="+mn-ea"/>
              <a:cs typeface="+mn-cs"/>
            </a:endParaRPr>
          </a:p>
        </p:txBody>
      </p:sp>
      <p:sp>
        <p:nvSpPr>
          <p:cNvPr id="20" name="Rectangle 19">
            <a:extLst>
              <a:ext uri="{FF2B5EF4-FFF2-40B4-BE49-F238E27FC236}">
                <a16:creationId xmlns:a16="http://schemas.microsoft.com/office/drawing/2014/main" id="{73162FBC-1EE8-4355-8B2B-CB9A5B4BD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C2940EF9-7ECF-49BA-8F14-5EBC7ADE07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3" name="Straight Connector 22">
              <a:extLst>
                <a:ext uri="{FF2B5EF4-FFF2-40B4-BE49-F238E27FC236}">
                  <a16:creationId xmlns:a16="http://schemas.microsoft.com/office/drawing/2014/main" id="{DF9A5AE3-5A1E-4528-BDC2-D32A66EFFD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39C6801-3BB8-4C41-9385-D9CE4F1485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EA6929-FF51-4E95-8E16-80E9F371AE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BE91CBD-B19A-4299-90BD-CC3AB69766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26CE109B-4241-4CF1-B587-868774BB4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DD107650-C271-404F-98D8-BB8E7E0306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1" name="Straight Connector 30">
              <a:extLst>
                <a:ext uri="{FF2B5EF4-FFF2-40B4-BE49-F238E27FC236}">
                  <a16:creationId xmlns:a16="http://schemas.microsoft.com/office/drawing/2014/main" id="{41F01725-EDBB-493E-A610-EF9ACBABB2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C8E2A80-F420-488D-AE39-E20BC61B195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8A20B2-85E4-4C64-A75F-376DA772A4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88BDCE8-2392-4F5E-B6B4-AD19C903B9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7371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D4AD0ED-45F1-4AB2-8C18-7DED238A0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7430622-9855-482E-98A8-1FAECC9090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15C76D5-716D-420A-ABDC-55BF6D9ED2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3" name="Oval 12">
              <a:extLst>
                <a:ext uri="{FF2B5EF4-FFF2-40B4-BE49-F238E27FC236}">
                  <a16:creationId xmlns:a16="http://schemas.microsoft.com/office/drawing/2014/main" id="{79875022-E2DB-4A9E-8832-E7009F0E4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BFBDCA6-4D2C-451E-8205-8C334DCEE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395B2B7-3263-461B-8800-669EBE884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727DC78-6D51-415D-878D-516F840FB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8405FB7A-34E4-454E-80C1-3AF31F6003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56EC0F8-CE39-4C95-B52D-033DBF561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586B57D-F17B-CEB3-80A1-595324173C2A}"/>
              </a:ext>
            </a:extLst>
          </p:cNvPr>
          <p:cNvSpPr>
            <a:spLocks noGrp="1"/>
          </p:cNvSpPr>
          <p:nvPr>
            <p:ph type="title"/>
          </p:nvPr>
        </p:nvSpPr>
        <p:spPr>
          <a:xfrm>
            <a:off x="2043326" y="609600"/>
            <a:ext cx="8229600" cy="2819399"/>
          </a:xfrm>
          <a:noFill/>
        </p:spPr>
        <p:txBody>
          <a:bodyPr vert="horz" lIns="91440" tIns="45720" rIns="91440" bIns="45720" rtlCol="0" anchor="b">
            <a:normAutofit/>
          </a:bodyPr>
          <a:lstStyle/>
          <a:p>
            <a:pPr algn="ctr"/>
            <a:r>
              <a:rPr lang="en-US" sz="4800" kern="1200">
                <a:solidFill>
                  <a:schemeClr val="bg1"/>
                </a:solidFill>
                <a:latin typeface="+mj-lt"/>
                <a:ea typeface="+mj-ea"/>
                <a:cs typeface="+mj-cs"/>
              </a:rPr>
              <a:t>A woman having F9 Deficiency from both her father and her mother</a:t>
            </a:r>
          </a:p>
        </p:txBody>
      </p:sp>
      <p:sp>
        <p:nvSpPr>
          <p:cNvPr id="3" name="Text Placeholder 2">
            <a:extLst>
              <a:ext uri="{FF2B5EF4-FFF2-40B4-BE49-F238E27FC236}">
                <a16:creationId xmlns:a16="http://schemas.microsoft.com/office/drawing/2014/main" id="{9309D8FA-37F5-6E2A-D07D-6B3878269949}"/>
              </a:ext>
            </a:extLst>
          </p:cNvPr>
          <p:cNvSpPr>
            <a:spLocks noGrp="1"/>
          </p:cNvSpPr>
          <p:nvPr>
            <p:ph type="body" idx="1"/>
          </p:nvPr>
        </p:nvSpPr>
        <p:spPr>
          <a:xfrm>
            <a:off x="1164734" y="3522428"/>
            <a:ext cx="9493474" cy="2607079"/>
          </a:xfrm>
          <a:noFill/>
        </p:spPr>
        <p:txBody>
          <a:bodyPr vert="horz" lIns="91440" tIns="45720" rIns="91440" bIns="45720" rtlCol="0" anchor="t">
            <a:normAutofit/>
          </a:bodyPr>
          <a:lstStyle/>
          <a:p>
            <a:pPr marR="0" algn="ctr">
              <a:spcAft>
                <a:spcPts val="0"/>
              </a:spcAft>
            </a:pPr>
            <a:r>
              <a:rPr lang="en-US" sz="3000" kern="1200" dirty="0">
                <a:solidFill>
                  <a:schemeClr val="bg1"/>
                </a:solidFill>
                <a:latin typeface="+mn-lt"/>
                <a:ea typeface="+mn-ea"/>
                <a:cs typeface="+mn-cs"/>
              </a:rPr>
              <a:t>Her F9 value:  </a:t>
            </a:r>
            <a:r>
              <a:rPr lang="en-US" sz="3000" kern="1200" dirty="0">
                <a:solidFill>
                  <a:schemeClr val="bg1"/>
                </a:solidFill>
                <a:effectLst/>
                <a:latin typeface="+mn-lt"/>
                <a:ea typeface="+mn-ea"/>
                <a:cs typeface="+mn-cs"/>
              </a:rPr>
              <a:t>Tests: (1) Factor 9 (FIX)</a:t>
            </a:r>
          </a:p>
          <a:p>
            <a:pPr marR="0" algn="ctr">
              <a:spcAft>
                <a:spcPts val="0"/>
              </a:spcAft>
            </a:pPr>
            <a:r>
              <a:rPr lang="en-US" kern="1200" dirty="0">
                <a:solidFill>
                  <a:schemeClr val="bg1"/>
                </a:solidFill>
                <a:effectLst/>
                <a:latin typeface="+mn-lt"/>
                <a:ea typeface="+mn-ea"/>
                <a:cs typeface="+mn-cs"/>
              </a:rPr>
              <a:t>  </a:t>
            </a:r>
          </a:p>
          <a:p>
            <a:pPr marR="0" algn="ctr">
              <a:spcAft>
                <a:spcPts val="0"/>
              </a:spcAft>
            </a:pPr>
            <a:r>
              <a:rPr lang="en-US" sz="3600" kern="1200" dirty="0">
                <a:solidFill>
                  <a:schemeClr val="bg1"/>
                </a:solidFill>
                <a:effectLst/>
                <a:latin typeface="+mn-lt"/>
                <a:ea typeface="+mn-ea"/>
                <a:cs typeface="+mn-cs"/>
              </a:rPr>
              <a:t>  F IX           [LL] "Result Below..."           0.60-1.50      </a:t>
            </a:r>
          </a:p>
          <a:p>
            <a:pPr marR="0" algn="ctr">
              <a:spcAft>
                <a:spcPts val="800"/>
              </a:spcAft>
            </a:pPr>
            <a:r>
              <a:rPr lang="en-US" sz="3600" kern="1200" dirty="0">
                <a:solidFill>
                  <a:schemeClr val="bg1"/>
                </a:solidFill>
                <a:latin typeface="+mn-lt"/>
                <a:ea typeface="+mn-ea"/>
                <a:cs typeface="+mn-cs"/>
              </a:rPr>
              <a:t> </a:t>
            </a:r>
            <a:r>
              <a:rPr lang="en-US" sz="3600" kern="1200" dirty="0">
                <a:solidFill>
                  <a:schemeClr val="bg1"/>
                </a:solidFill>
                <a:effectLst/>
                <a:latin typeface="+mn-lt"/>
                <a:ea typeface="+mn-ea"/>
                <a:cs typeface="+mn-cs"/>
              </a:rPr>
              <a:t>RESULT: </a:t>
            </a:r>
            <a:r>
              <a:rPr lang="en-US" sz="3600" b="1" kern="1200" dirty="0">
                <a:solidFill>
                  <a:schemeClr val="tx1"/>
                </a:solidFill>
                <a:effectLst/>
                <a:highlight>
                  <a:srgbClr val="FFFF00"/>
                </a:highlight>
                <a:latin typeface="+mn-lt"/>
                <a:ea typeface="+mn-ea"/>
                <a:cs typeface="+mn-cs"/>
              </a:rPr>
              <a:t>0.04</a:t>
            </a:r>
            <a:r>
              <a:rPr lang="en-US" sz="3600" kern="1200" dirty="0">
                <a:solidFill>
                  <a:schemeClr val="bg1"/>
                </a:solidFill>
                <a:effectLst/>
                <a:latin typeface="+mn-lt"/>
                <a:ea typeface="+mn-ea"/>
                <a:cs typeface="+mn-cs"/>
              </a:rPr>
              <a:t> Repeated and verified U/mL</a:t>
            </a:r>
          </a:p>
          <a:p>
            <a:pPr algn="ctr"/>
            <a:endParaRPr lang="en-US" kern="1200" dirty="0">
              <a:solidFill>
                <a:schemeClr val="bg1"/>
              </a:solidFill>
              <a:latin typeface="+mn-lt"/>
              <a:ea typeface="+mn-ea"/>
              <a:cs typeface="+mn-cs"/>
            </a:endParaRPr>
          </a:p>
        </p:txBody>
      </p:sp>
      <p:sp>
        <p:nvSpPr>
          <p:cNvPr id="20" name="Rectangle 19">
            <a:extLst>
              <a:ext uri="{FF2B5EF4-FFF2-40B4-BE49-F238E27FC236}">
                <a16:creationId xmlns:a16="http://schemas.microsoft.com/office/drawing/2014/main" id="{73162FBC-1EE8-4355-8B2B-CB9A5B4BD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C2940EF9-7ECF-49BA-8F14-5EBC7ADE07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3" name="Straight Connector 22">
              <a:extLst>
                <a:ext uri="{FF2B5EF4-FFF2-40B4-BE49-F238E27FC236}">
                  <a16:creationId xmlns:a16="http://schemas.microsoft.com/office/drawing/2014/main" id="{DF9A5AE3-5A1E-4528-BDC2-D32A66EFFD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39C6801-3BB8-4C41-9385-D9CE4F1485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EA6929-FF51-4E95-8E16-80E9F371AE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BE91CBD-B19A-4299-90BD-CC3AB69766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26CE109B-4241-4CF1-B587-868774BB4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DD107650-C271-404F-98D8-BB8E7E0306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1" name="Straight Connector 30">
              <a:extLst>
                <a:ext uri="{FF2B5EF4-FFF2-40B4-BE49-F238E27FC236}">
                  <a16:creationId xmlns:a16="http://schemas.microsoft.com/office/drawing/2014/main" id="{41F01725-EDBB-493E-A610-EF9ACBABB2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C8E2A80-F420-488D-AE39-E20BC61B195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8A20B2-85E4-4C64-A75F-376DA772A4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88BDCE8-2392-4F5E-B6B4-AD19C903B9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9441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29E46C0-AB6C-43A6-9925-537CEA5A7932}"/>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D95D705-40BD-E76B-D2B2-E83E9814144B}"/>
              </a:ext>
            </a:extLst>
          </p:cNvPr>
          <p:cNvSpPr>
            <a:spLocks noGrp="1"/>
          </p:cNvSpPr>
          <p:nvPr>
            <p:ph type="title"/>
          </p:nvPr>
        </p:nvSpPr>
        <p:spPr>
          <a:xfrm>
            <a:off x="1447799" y="417513"/>
            <a:ext cx="3986991" cy="3204134"/>
          </a:xfrm>
        </p:spPr>
        <p:txBody>
          <a:bodyPr vert="horz" lIns="91440" tIns="45720" rIns="91440" bIns="45720" rtlCol="0" anchor="b">
            <a:normAutofit/>
          </a:bodyPr>
          <a:lstStyle/>
          <a:p>
            <a:r>
              <a:rPr lang="en-US" sz="4400" dirty="0">
                <a:solidFill>
                  <a:schemeClr val="bg1"/>
                </a:solidFill>
              </a:rPr>
              <a:t>Why are some carriers more severely affected than other carriers?</a:t>
            </a:r>
          </a:p>
        </p:txBody>
      </p:sp>
      <p:sp>
        <p:nvSpPr>
          <p:cNvPr id="3" name="Text Placeholder 2">
            <a:extLst>
              <a:ext uri="{FF2B5EF4-FFF2-40B4-BE49-F238E27FC236}">
                <a16:creationId xmlns:a16="http://schemas.microsoft.com/office/drawing/2014/main" id="{2EA4AC8A-BAD2-F683-90AA-F66658E04353}"/>
              </a:ext>
            </a:extLst>
          </p:cNvPr>
          <p:cNvSpPr>
            <a:spLocks noGrp="1"/>
          </p:cNvSpPr>
          <p:nvPr>
            <p:ph type="body" idx="1"/>
          </p:nvPr>
        </p:nvSpPr>
        <p:spPr>
          <a:xfrm>
            <a:off x="477980" y="4109466"/>
            <a:ext cx="5960920" cy="1114347"/>
          </a:xfrm>
        </p:spPr>
        <p:txBody>
          <a:bodyPr vert="horz" lIns="91440" tIns="45720" rIns="91440" bIns="45720" rtlCol="0">
            <a:noAutofit/>
          </a:bodyPr>
          <a:lstStyle/>
          <a:p>
            <a:r>
              <a:rPr lang="en-US" sz="3600" b="1" dirty="0">
                <a:solidFill>
                  <a:schemeClr val="bg1"/>
                </a:solidFill>
              </a:rPr>
              <a:t>Most carrier girls / women only inherit Hemophilia from one parent, not both.   So why do these females vary in how severe they are affected?</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23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34335F97-21B9-B982-E292-9B698A8E48B5}"/>
              </a:ext>
            </a:extLst>
          </p:cNvPr>
          <p:cNvPicPr>
            <a:picLocks noGrp="1" noChangeAspect="1"/>
          </p:cNvPicPr>
          <p:nvPr>
            <p:ph type="pic" idx="1"/>
          </p:nvPr>
        </p:nvPicPr>
        <p:blipFill rotWithShape="1">
          <a:blip r:embed="rId2"/>
          <a:srcRect l="1"/>
          <a:stretch/>
        </p:blipFill>
        <p:spPr>
          <a:xfrm>
            <a:off x="20" y="-22"/>
            <a:ext cx="12191977" cy="6858022"/>
          </a:xfrm>
          <a:prstGeom prst="rect">
            <a:avLst/>
          </a:prstGeom>
        </p:spPr>
      </p:pic>
      <p:sp>
        <p:nvSpPr>
          <p:cNvPr id="12" name="Rectangle 1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F5E67F-BBE1-19F1-DE64-F9D3F8BB3C4F}"/>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5200">
                <a:solidFill>
                  <a:srgbClr val="FFFFFF"/>
                </a:solidFill>
              </a:rPr>
              <a:t>That requires a more complicated answer!</a:t>
            </a:r>
          </a:p>
        </p:txBody>
      </p:sp>
      <p:sp>
        <p:nvSpPr>
          <p:cNvPr id="14" name="Rectangle 13">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9C701F52-2706-21D9-D9CA-FBEE9F2B05D7}"/>
              </a:ext>
            </a:extLst>
          </p:cNvPr>
          <p:cNvSpPr>
            <a:spLocks noGrp="1"/>
          </p:cNvSpPr>
          <p:nvPr>
            <p:ph type="body" sz="half" idx="2"/>
          </p:nvPr>
        </p:nvSpPr>
        <p:spPr/>
        <p:txBody>
          <a:bodyPr/>
          <a:lstStyle/>
          <a:p>
            <a:r>
              <a:rPr lang="en-US" dirty="0"/>
              <a:t>.</a:t>
            </a:r>
          </a:p>
        </p:txBody>
      </p:sp>
    </p:spTree>
    <p:extLst>
      <p:ext uri="{BB962C8B-B14F-4D97-AF65-F5344CB8AC3E}">
        <p14:creationId xmlns:p14="http://schemas.microsoft.com/office/powerpoint/2010/main" val="1142329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alendar">
            <a:extLst>
              <a:ext uri="{FF2B5EF4-FFF2-40B4-BE49-F238E27FC236}">
                <a16:creationId xmlns:a16="http://schemas.microsoft.com/office/drawing/2014/main" id="{4DB9962C-61B6-8F83-602B-E32570C24081}"/>
              </a:ext>
            </a:extLst>
          </p:cNvPr>
          <p:cNvPicPr>
            <a:picLocks noChangeAspect="1"/>
          </p:cNvPicPr>
          <p:nvPr/>
        </p:nvPicPr>
        <p:blipFill rotWithShape="1">
          <a:blip r:embed="rId2"/>
          <a:srcRect t="15730"/>
          <a:stretch/>
        </p:blipFill>
        <p:spPr>
          <a:xfrm>
            <a:off x="20" y="-22"/>
            <a:ext cx="12191977" cy="6858022"/>
          </a:xfrm>
          <a:prstGeom prst="rect">
            <a:avLst/>
          </a:prstGeom>
        </p:spPr>
      </p:pic>
      <p:sp>
        <p:nvSpPr>
          <p:cNvPr id="15" name="Rectangle 14">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668F29B-857C-9877-FC89-9CF12AE15132}"/>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5200" dirty="0">
                <a:solidFill>
                  <a:srgbClr val="FFFFFF"/>
                </a:solidFill>
              </a:rPr>
              <a:t>An important clue didn’t happen until 1959</a:t>
            </a:r>
          </a:p>
        </p:txBody>
      </p:sp>
      <p:sp>
        <p:nvSpPr>
          <p:cNvPr id="17" name="Rectangle 16">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54925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1033</TotalTime>
  <Words>2080</Words>
  <Application>Microsoft Office PowerPoint</Application>
  <PresentationFormat>Widescreen</PresentationFormat>
  <Paragraphs>472</Paragraphs>
  <Slides>38</Slides>
  <Notes>3</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38</vt:i4>
      </vt:variant>
    </vt:vector>
  </HeadingPairs>
  <TitlesOfParts>
    <vt:vector size="48" baseType="lpstr">
      <vt:lpstr>Arial</vt:lpstr>
      <vt:lpstr>Calibri</vt:lpstr>
      <vt:lpstr>Calibri Light</vt:lpstr>
      <vt:lpstr>Cambria</vt:lpstr>
      <vt:lpstr>Cambria Math</vt:lpstr>
      <vt:lpstr>Courier New</vt:lpstr>
      <vt:lpstr>Harding</vt:lpstr>
      <vt:lpstr>Office Theme</vt:lpstr>
      <vt:lpstr>Office Theme</vt:lpstr>
      <vt:lpstr>Acrobat Document</vt:lpstr>
      <vt:lpstr>Hemophilia Carriers  and X-inactivation</vt:lpstr>
      <vt:lpstr>Why are some males more severely affected with Hemophilia than other males?</vt:lpstr>
      <vt:lpstr>Why are some carriers more severely affected than other carriers?</vt:lpstr>
      <vt:lpstr>A woman having F9 Deficiency from both her father and her mother</vt:lpstr>
      <vt:lpstr>A woman having F9 Deficiency from both her father and her mother</vt:lpstr>
      <vt:lpstr>A woman having F9 Deficiency from both her father and her mother</vt:lpstr>
      <vt:lpstr>Why are some carriers more severely affected than other carriers?</vt:lpstr>
      <vt:lpstr>That requires a more complicated answer!</vt:lpstr>
      <vt:lpstr>An important clue didn’t happen until 1959</vt:lpstr>
      <vt:lpstr>Children with Down Syndrome are a part of the story as to variability between  F8 and F9 carriers</vt:lpstr>
      <vt:lpstr>DS history</vt:lpstr>
      <vt:lpstr>Children with Down Syndrome</vt:lpstr>
      <vt:lpstr>PowerPoint Presentation</vt:lpstr>
      <vt:lpstr>PowerPoint Presentation</vt:lpstr>
      <vt:lpstr>PowerPoint Presentation</vt:lpstr>
      <vt:lpstr>PowerPoint Presentation</vt:lpstr>
      <vt:lpstr>A second X-chromosome is much bigger than a small Chromosome 21!</vt:lpstr>
      <vt:lpstr>Mary Lyon asked…</vt:lpstr>
      <vt:lpstr>If an extra 21 is overload, why isn’t having a second X ?????????????</vt:lpstr>
      <vt:lpstr>Those were questions perplexing scientist Mary Frances Lyon starting in 1959…</vt:lpstr>
      <vt:lpstr>Lyon’s X-chromosome inactivation hypothesis had profound implications for clinical genetics and developmental biology.</vt:lpstr>
      <vt:lpstr>PowerPoint Presentation</vt:lpstr>
      <vt:lpstr>,</vt:lpstr>
      <vt:lpstr>X-inactivation demonstration</vt:lpstr>
      <vt:lpstr>Phenomenon of X-inactivation</vt:lpstr>
      <vt:lpstr>Want another example?</vt:lpstr>
      <vt:lpstr>PowerPoint Presentation</vt:lpstr>
      <vt:lpstr>PowerPoint Presentation</vt:lpstr>
      <vt:lpstr>PowerPoint Presentation</vt:lpstr>
      <vt:lpstr>What if?</vt:lpstr>
      <vt:lpstr>Like many other things about people…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Vitalant,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Hemophilia Carriers and Inheritance</dc:title>
  <dc:creator>Haas, Bruce</dc:creator>
  <cp:lastModifiedBy>Haas, Bruce</cp:lastModifiedBy>
  <cp:revision>39</cp:revision>
  <cp:lastPrinted>2024-03-27T17:55:48Z</cp:lastPrinted>
  <dcterms:created xsi:type="dcterms:W3CDTF">2024-03-25T16:44:39Z</dcterms:created>
  <dcterms:modified xsi:type="dcterms:W3CDTF">2024-04-03T12:18:20Z</dcterms:modified>
</cp:coreProperties>
</file>