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340" r:id="rId4"/>
    <p:sldId id="339" r:id="rId5"/>
    <p:sldId id="324" r:id="rId6"/>
    <p:sldId id="257" r:id="rId7"/>
    <p:sldId id="341" r:id="rId8"/>
    <p:sldId id="260" r:id="rId9"/>
    <p:sldId id="343" r:id="rId10"/>
    <p:sldId id="259" r:id="rId11"/>
    <p:sldId id="261" r:id="rId12"/>
    <p:sldId id="338" r:id="rId13"/>
    <p:sldId id="336" r:id="rId14"/>
    <p:sldId id="262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ol-buch, Krista" userId="56a40f59-c772-4543-ac99-3852c96dca6b" providerId="ADAL" clId="{1183B369-5513-4F93-B438-1D6E5382B819}"/>
    <pc:docChg chg="custSel delSld modSld">
      <pc:chgData name="Krol-buch, Krista" userId="56a40f59-c772-4543-ac99-3852c96dca6b" providerId="ADAL" clId="{1183B369-5513-4F93-B438-1D6E5382B819}" dt="2024-04-03T18:54:16.272" v="438" actId="47"/>
      <pc:docMkLst>
        <pc:docMk/>
      </pc:docMkLst>
      <pc:sldChg chg="modSp mod">
        <pc:chgData name="Krol-buch, Krista" userId="56a40f59-c772-4543-ac99-3852c96dca6b" providerId="ADAL" clId="{1183B369-5513-4F93-B438-1D6E5382B819}" dt="2024-04-03T18:13:08.353" v="436" actId="20577"/>
        <pc:sldMkLst>
          <pc:docMk/>
          <pc:sldMk cId="494955790" sldId="262"/>
        </pc:sldMkLst>
        <pc:spChg chg="mod">
          <ac:chgData name="Krol-buch, Krista" userId="56a40f59-c772-4543-ac99-3852c96dca6b" providerId="ADAL" clId="{1183B369-5513-4F93-B438-1D6E5382B819}" dt="2024-04-03T18:13:08.353" v="436" actId="20577"/>
          <ac:spMkLst>
            <pc:docMk/>
            <pc:sldMk cId="494955790" sldId="262"/>
            <ac:spMk id="3" creationId="{4F535A9D-0AA2-17B1-D92A-C3159C14C754}"/>
          </ac:spMkLst>
        </pc:spChg>
      </pc:sldChg>
      <pc:sldChg chg="modSp mod">
        <pc:chgData name="Krol-buch, Krista" userId="56a40f59-c772-4543-ac99-3852c96dca6b" providerId="ADAL" clId="{1183B369-5513-4F93-B438-1D6E5382B819}" dt="2024-04-03T18:41:50.363" v="437" actId="1076"/>
        <pc:sldMkLst>
          <pc:docMk/>
          <pc:sldMk cId="381773500" sldId="324"/>
        </pc:sldMkLst>
        <pc:spChg chg="mod">
          <ac:chgData name="Krol-buch, Krista" userId="56a40f59-c772-4543-ac99-3852c96dca6b" providerId="ADAL" clId="{1183B369-5513-4F93-B438-1D6E5382B819}" dt="2024-04-03T18:07:40.147" v="4" actId="113"/>
          <ac:spMkLst>
            <pc:docMk/>
            <pc:sldMk cId="381773500" sldId="324"/>
            <ac:spMk id="3" creationId="{CFA5B72D-F50A-330C-C6BB-C401058DC373}"/>
          </ac:spMkLst>
        </pc:spChg>
        <pc:spChg chg="mod">
          <ac:chgData name="Krol-buch, Krista" userId="56a40f59-c772-4543-ac99-3852c96dca6b" providerId="ADAL" clId="{1183B369-5513-4F93-B438-1D6E5382B819}" dt="2024-04-03T18:07:32.148" v="2" actId="207"/>
          <ac:spMkLst>
            <pc:docMk/>
            <pc:sldMk cId="381773500" sldId="324"/>
            <ac:spMk id="7" creationId="{621F0C3A-B228-C8E1-57E3-AAD12D8F6827}"/>
          </ac:spMkLst>
        </pc:spChg>
        <pc:picChg chg="mod">
          <ac:chgData name="Krol-buch, Krista" userId="56a40f59-c772-4543-ac99-3852c96dca6b" providerId="ADAL" clId="{1183B369-5513-4F93-B438-1D6E5382B819}" dt="2024-04-03T18:41:50.363" v="437" actId="1076"/>
          <ac:picMkLst>
            <pc:docMk/>
            <pc:sldMk cId="381773500" sldId="324"/>
            <ac:picMk id="8" creationId="{27195EA4-8610-B7BB-FCCA-D04A6FDC9110}"/>
          </ac:picMkLst>
        </pc:picChg>
      </pc:sldChg>
      <pc:sldChg chg="del">
        <pc:chgData name="Krol-buch, Krista" userId="56a40f59-c772-4543-ac99-3852c96dca6b" providerId="ADAL" clId="{1183B369-5513-4F93-B438-1D6E5382B819}" dt="2024-04-03T18:54:16.272" v="438" actId="47"/>
        <pc:sldMkLst>
          <pc:docMk/>
          <pc:sldMk cId="2396307511" sldId="33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3B75-868B-C9D2-6053-F14BA3CD7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0432F-9F78-55EC-AEAC-930AE7678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27422-D3AC-3206-489F-09891F3A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0A19-4F46-9F34-B1D3-098838BC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0CFA9-28C0-B4C6-F630-368BEA27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9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500D-C72A-6F2E-B9FC-6C0815DE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EA35-8A49-50DE-5D6C-4AC992E1C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0413-D552-E1DE-C7DE-B9427416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4479-0100-E829-83DC-49296C4B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CEC31-5379-E433-B075-175FE95C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4F95B-D414-8178-853B-B0A4D9334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D866C-586A-7207-FA67-CD7B8A3CB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438C0-4673-8726-2774-63F82E69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FFC3-EF2E-1B9F-FB24-D1095BC7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BC24-8E65-B580-A81E-CB343A0A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65770"/>
            <a:ext cx="10515600" cy="668859"/>
          </a:xfrm>
        </p:spPr>
        <p:txBody>
          <a:bodyPr anchor="t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199" y="2336801"/>
            <a:ext cx="10515599" cy="3655202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b="0" i="0">
                <a:latin typeface="Montserrat" pitchFamily="2" charset="77"/>
              </a:rPr>
              <a:t>CLICK TO EDIT 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9409A12-05AC-024F-A1E2-9D51551D44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8A7756-F4D2-4B4F-A354-5D90B8643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291263"/>
            <a:ext cx="10515600" cy="2555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 i="1"/>
            </a:lvl1pPr>
          </a:lstStyle>
          <a:p>
            <a:pPr lvl="0"/>
            <a:r>
              <a:rPr lang="en-US"/>
              <a:t>Click to edit Master footnote styles</a:t>
            </a:r>
          </a:p>
        </p:txBody>
      </p:sp>
    </p:spTree>
    <p:extLst>
      <p:ext uri="{BB962C8B-B14F-4D97-AF65-F5344CB8AC3E}">
        <p14:creationId xmlns:p14="http://schemas.microsoft.com/office/powerpoint/2010/main" val="3530890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B687-75D6-C437-1996-AB17B95C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7CFEA-C444-236E-9CD9-BBD04DA0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02687-919D-29BA-DFE9-2E1ED7A6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1F8CF-23B2-1EAA-330D-14C323E5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EFA14-587D-B449-3862-F5E8DB97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B4CE-8389-FA24-B730-86D10593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ABF9-C99B-F59E-FF57-E99D57C48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4125E-3842-D249-5735-74A77D04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58B33-F487-3E4F-7541-AE226442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0984-C51E-8166-D70D-BAE72915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E1E7-3DF1-5C1D-3311-F9383101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F038-E85E-A1A0-143F-3AA014CB0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0FDB8-A668-9DAA-2E46-8F06D04A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68D5B-BD65-D23D-CC7D-15BFB5B7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A5B50-4E49-C9D2-E29B-2B178A07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08783-1FDA-41D8-9BDC-08CC95BD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8DCD-592A-0706-3641-281A7298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28EC8-FB2D-BB3F-E961-7FD4B033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61BF2-DA13-A60B-2854-287AA5544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5A0C9-A912-0B68-74D3-ADDD815D0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E0D17-1F16-BB5F-CDBE-07624152C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DE34D-423B-52B1-B746-DE1CDADD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8C8C2-A4D0-4F73-62D2-50E40AA9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CAD77-E398-6E57-C28C-A5563D87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B700-A283-A735-0FCF-11503109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F714E-C2E5-7001-7E36-C05D2D15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3D472-2BD7-B2A6-77DB-837F233C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B4E6D-6B3D-6EF8-7EC6-D1D4FD86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26562-AB84-FBDE-F463-0BAB8053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71D85-1731-8F08-8BE8-FF721532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9EFCA-E3D8-BB4B-1417-37C311EC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8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B75E-F339-56F3-00C5-1F4B6FB0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886A-2A9E-9324-E30D-B319DFA2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5CEE0-CE64-07E9-0D9F-A1BB8C4C3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2C202-07CA-6F4E-FD0A-429A4E65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628C-A51E-6AAB-CC13-365BD10C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EEEE2-12C1-35B7-53D4-0993D0A6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8CA3-0DBE-962A-CD49-F5B2F4A2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667E9-406F-D154-F430-22FF629E2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C10F-8042-31AB-6CAF-9B9598940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A1ACA-8E65-1643-6F7E-512E00F9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67A86-A6E1-38FF-224E-E95672FB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ADE53-B2F1-B2C5-327E-DD47B1EC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55DEA-A6F9-E4F8-055A-002D66C6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2606D-859B-92AB-CEA7-4E7F4046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F7D9-7789-3B8F-C2D2-571AEA2A9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9080-7D03-494F-B755-832A6DB3DE3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E880D-F770-541D-F902-E8F3942CC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E4D8-1A49-D713-09C6-A6FA11528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70A7-2F65-4FED-9D0C-F4C9ADF9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489D-6DF2-21AE-95AC-EB7A727AA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Genetics and Bleeding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8ABC0-2BD9-05D9-52DE-0DBC3246C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Krista Krol-Buch, MS, LGC</a:t>
            </a:r>
          </a:p>
          <a:p>
            <a:r>
              <a:rPr lang="en-US" dirty="0"/>
              <a:t>Nemours Children’s Health Cancer Genetics Program</a:t>
            </a:r>
          </a:p>
          <a:p>
            <a:r>
              <a:rPr lang="en-US" dirty="0"/>
              <a:t>Nemours Children’s Health Genetic Testing Stewardship Program</a:t>
            </a:r>
          </a:p>
        </p:txBody>
      </p:sp>
    </p:spTree>
    <p:extLst>
      <p:ext uri="{BB962C8B-B14F-4D97-AF65-F5344CB8AC3E}">
        <p14:creationId xmlns:p14="http://schemas.microsoft.com/office/powerpoint/2010/main" val="121871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B9D72-85AC-38B9-D5C4-DEE321107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43" y="456380"/>
            <a:ext cx="7556930" cy="2830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D6A08-3E2B-EDDB-6DC8-A19263FAF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43" y="3429000"/>
            <a:ext cx="7371313" cy="28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3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A9C4E-20FF-B963-9193-E543D584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1817"/>
            <a:ext cx="10515600" cy="1208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2. If someone is hypermobile this doesn’t mean they will have bleeding</a:t>
            </a:r>
          </a:p>
          <a:p>
            <a:pPr lvl="1"/>
            <a:r>
              <a:rPr lang="en-US" dirty="0"/>
              <a:t>If someone has bleeding…. And is hypermobile… then pay closer attention!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03C6-88DF-06C9-96F9-8C9B36489EFB}"/>
              </a:ext>
            </a:extLst>
          </p:cNvPr>
          <p:cNvSpPr txBox="1"/>
          <p:nvPr/>
        </p:nvSpPr>
        <p:spPr>
          <a:xfrm>
            <a:off x="838200" y="629763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sng" strike="noStrike" baseline="0" dirty="0">
                <a:solidFill>
                  <a:srgbClr val="FF0000"/>
                </a:solidFill>
              </a:rPr>
              <a:t>1. Joint hypermobility (JHM) is common in the general population and is often a benign trait without significant health-related manifestations.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9278B-D328-6241-A8B7-A699753262DB}"/>
              </a:ext>
            </a:extLst>
          </p:cNvPr>
          <p:cNvSpPr txBox="1"/>
          <p:nvPr/>
        </p:nvSpPr>
        <p:spPr>
          <a:xfrm>
            <a:off x="838200" y="5098955"/>
            <a:ext cx="1010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Move away from saying </a:t>
            </a:r>
            <a:r>
              <a:rPr lang="en-US" sz="2800" dirty="0" err="1"/>
              <a:t>hEDS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511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B5D7-07DB-C639-B64C-B48B7F06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Hypermobility Spectrum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71D1-26BC-D5A1-8DE6-33A55D17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</a:rPr>
              <a:t>GJH</a:t>
            </a:r>
            <a:r>
              <a:rPr lang="en-US" sz="2400" dirty="0">
                <a:solidFill>
                  <a:srgbClr val="000000"/>
                </a:solidFill>
              </a:rPr>
              <a:t> – Generalized joint hypermobility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GHSD</a:t>
            </a:r>
            <a:r>
              <a:rPr lang="en-US" sz="2400" dirty="0">
                <a:solidFill>
                  <a:srgbClr val="000000"/>
                </a:solidFill>
              </a:rPr>
              <a:t> – Generalized hypermobility spectrum disorder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HJH</a:t>
            </a:r>
            <a:r>
              <a:rPr lang="en-US" sz="2400" dirty="0">
                <a:solidFill>
                  <a:srgbClr val="000000"/>
                </a:solidFill>
              </a:rPr>
              <a:t> – historical joint hypermobility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HHSD</a:t>
            </a:r>
            <a:r>
              <a:rPr lang="en-US" sz="2400" dirty="0">
                <a:solidFill>
                  <a:srgbClr val="000000"/>
                </a:solidFill>
              </a:rPr>
              <a:t> – historical hypermobility spectrum disorder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LJH</a:t>
            </a:r>
            <a:r>
              <a:rPr lang="en-US" sz="2400" dirty="0">
                <a:solidFill>
                  <a:srgbClr val="000000"/>
                </a:solidFill>
              </a:rPr>
              <a:t> – Localized joint hypermobility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LHSD</a:t>
            </a:r>
            <a:r>
              <a:rPr lang="en-US" sz="2400" dirty="0">
                <a:solidFill>
                  <a:srgbClr val="000000"/>
                </a:solidFill>
              </a:rPr>
              <a:t> – Localized hypermobility spectrum disorder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PJH</a:t>
            </a:r>
            <a:r>
              <a:rPr lang="en-US" sz="2400" dirty="0">
                <a:solidFill>
                  <a:srgbClr val="000000"/>
                </a:solidFill>
              </a:rPr>
              <a:t> – Peripheral joint hypermobility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PHSD</a:t>
            </a:r>
            <a:r>
              <a:rPr lang="en-US" sz="2400" dirty="0">
                <a:solidFill>
                  <a:srgbClr val="000000"/>
                </a:solidFill>
              </a:rPr>
              <a:t> – Peripheral hypermobility spectrum disorder</a:t>
            </a:r>
          </a:p>
        </p:txBody>
      </p:sp>
    </p:spTree>
    <p:extLst>
      <p:ext uri="{BB962C8B-B14F-4D97-AF65-F5344CB8AC3E}">
        <p14:creationId xmlns:p14="http://schemas.microsoft.com/office/powerpoint/2010/main" val="225599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E180-4189-DF0F-F163-D2CE26C6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send to 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BC58-4BE8-5707-1C8B-A95A23AE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seeing a patient with excessive bleeding +</a:t>
            </a:r>
          </a:p>
          <a:p>
            <a:pPr lvl="1"/>
            <a:r>
              <a:rPr lang="en-US" dirty="0"/>
              <a:t>Severe end of hypermobile</a:t>
            </a:r>
          </a:p>
          <a:p>
            <a:pPr lvl="1"/>
            <a:r>
              <a:rPr lang="en-US" dirty="0"/>
              <a:t>Translucent skin</a:t>
            </a:r>
          </a:p>
          <a:p>
            <a:pPr lvl="1"/>
            <a:r>
              <a:rPr lang="en-US" dirty="0"/>
              <a:t>Heart defect</a:t>
            </a:r>
          </a:p>
          <a:p>
            <a:pPr lvl="1"/>
            <a:r>
              <a:rPr lang="en-US" dirty="0"/>
              <a:t>Family history of aortic dissection </a:t>
            </a:r>
          </a:p>
          <a:p>
            <a:pPr lvl="1"/>
            <a:r>
              <a:rPr lang="en-US" dirty="0"/>
              <a:t>Bifid uvula</a:t>
            </a:r>
          </a:p>
          <a:p>
            <a:pPr lvl="1"/>
            <a:r>
              <a:rPr lang="en-US" dirty="0"/>
              <a:t>Noticeably dysmorphic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1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E1E9-4303-6ED9-A89E-20C41927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Ehlers Danlos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5A9D-0AA2-17B1-D92A-C3159C14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Classic Ehlers Danlos Syndrome</a:t>
            </a:r>
          </a:p>
          <a:p>
            <a:pPr lvl="1"/>
            <a:r>
              <a:rPr lang="en-US" dirty="0"/>
              <a:t>Genes: COL5A1, COL5A2, COL1A1, TNXB</a:t>
            </a:r>
          </a:p>
          <a:p>
            <a:pPr lvl="1"/>
            <a:r>
              <a:rPr lang="en-US" dirty="0"/>
              <a:t>Cardiovascular involvement</a:t>
            </a:r>
          </a:p>
          <a:p>
            <a:pPr lvl="1"/>
            <a:r>
              <a:rPr lang="en-US" dirty="0"/>
              <a:t>Fragile skin, easy bruising, excess scars, skin hyperextensibility</a:t>
            </a:r>
          </a:p>
          <a:p>
            <a:pPr lvl="1"/>
            <a:r>
              <a:rPr lang="en-US" dirty="0"/>
              <a:t>Joint </a:t>
            </a:r>
            <a:r>
              <a:rPr lang="en-US" dirty="0" err="1"/>
              <a:t>disclocations</a:t>
            </a:r>
            <a:r>
              <a:rPr lang="en-US" dirty="0"/>
              <a:t>, club feet</a:t>
            </a:r>
          </a:p>
          <a:p>
            <a:pPr lvl="1"/>
            <a:r>
              <a:rPr lang="en-US" dirty="0"/>
              <a:t>Dysmorphic facial features</a:t>
            </a:r>
          </a:p>
          <a:p>
            <a:r>
              <a:rPr lang="en-US" dirty="0"/>
              <a:t>Vascular Ehlers Danlos Syndrome</a:t>
            </a:r>
          </a:p>
          <a:p>
            <a:pPr lvl="1"/>
            <a:r>
              <a:rPr lang="en-US" dirty="0"/>
              <a:t>Genes: COL3A1 and COL1A1</a:t>
            </a:r>
          </a:p>
          <a:p>
            <a:pPr lvl="1"/>
            <a:r>
              <a:rPr lang="en-US" dirty="0"/>
              <a:t>Mitral valve prolapse, multiple aneurysms</a:t>
            </a:r>
          </a:p>
          <a:p>
            <a:pPr lvl="1"/>
            <a:r>
              <a:rPr lang="en-US" dirty="0"/>
              <a:t>Spontaneous pneumothorax</a:t>
            </a:r>
          </a:p>
          <a:p>
            <a:pPr lvl="1"/>
            <a:r>
              <a:rPr lang="en-US" dirty="0"/>
              <a:t>Uterine rupture</a:t>
            </a:r>
          </a:p>
          <a:p>
            <a:pPr lvl="1"/>
            <a:r>
              <a:rPr lang="en-US" dirty="0"/>
              <a:t>Prominent veins, Fragile skin, excess scars, skin hyperextensibility, skin changes in low temperature</a:t>
            </a:r>
          </a:p>
          <a:p>
            <a:pPr lvl="1"/>
            <a:r>
              <a:rPr lang="en-US" dirty="0"/>
              <a:t>Organ prolapse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5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868A-0243-07C0-14D3-EDA4E8FC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Genetic Conditions to Think of!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3A8DD-14E9-8D0F-07FC-CDDEFCEF2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Noonan Syndrome</a:t>
            </a:r>
          </a:p>
          <a:p>
            <a:r>
              <a:rPr lang="en-US" dirty="0"/>
              <a:t>Familial HLH</a:t>
            </a:r>
          </a:p>
          <a:p>
            <a:r>
              <a:rPr lang="en-US" dirty="0" err="1"/>
              <a:t>Hermansky</a:t>
            </a:r>
            <a:r>
              <a:rPr lang="en-US" dirty="0"/>
              <a:t> </a:t>
            </a:r>
            <a:r>
              <a:rPr lang="en-US" dirty="0" err="1"/>
              <a:t>Pudlak</a:t>
            </a:r>
            <a:r>
              <a:rPr lang="en-US" dirty="0"/>
              <a:t>/</a:t>
            </a:r>
            <a:r>
              <a:rPr lang="en-US" dirty="0" err="1"/>
              <a:t>Chediak</a:t>
            </a:r>
            <a:r>
              <a:rPr lang="en-US" dirty="0"/>
              <a:t> </a:t>
            </a:r>
            <a:r>
              <a:rPr lang="en-US" dirty="0" err="1"/>
              <a:t>Higaski</a:t>
            </a:r>
            <a:r>
              <a:rPr lang="en-US" dirty="0"/>
              <a:t> </a:t>
            </a:r>
          </a:p>
          <a:p>
            <a:r>
              <a:rPr lang="en-US" dirty="0"/>
              <a:t>Hereditary Hemorrhagic Telangiectasia </a:t>
            </a:r>
          </a:p>
          <a:p>
            <a:r>
              <a:rPr lang="en-US" dirty="0"/>
              <a:t>Klinefelter Syndrome</a:t>
            </a:r>
          </a:p>
          <a:p>
            <a:r>
              <a:rPr lang="en-US" dirty="0"/>
              <a:t>Juvenile Polyposis Syndrome </a:t>
            </a:r>
          </a:p>
          <a:p>
            <a:r>
              <a:rPr lang="en-US" dirty="0"/>
              <a:t>Autoimmune/Autoinflammatory (can be genetic!)</a:t>
            </a:r>
          </a:p>
          <a:p>
            <a:r>
              <a:rPr lang="en-US" dirty="0"/>
              <a:t>Bone Marrow Failure Syndromes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4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E4EB-B5D3-FD4C-B1FB-EFAE0C6B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0"/>
            <a:ext cx="10515600" cy="1325563"/>
          </a:xfrm>
        </p:spPr>
        <p:txBody>
          <a:bodyPr/>
          <a:lstStyle/>
          <a:p>
            <a:r>
              <a:rPr lang="en-US" dirty="0"/>
              <a:t>No Disclosures</a:t>
            </a:r>
          </a:p>
        </p:txBody>
      </p:sp>
    </p:spTree>
    <p:extLst>
      <p:ext uri="{BB962C8B-B14F-4D97-AF65-F5344CB8AC3E}">
        <p14:creationId xmlns:p14="http://schemas.microsoft.com/office/powerpoint/2010/main" val="191733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5ECC6-7468-EB6D-664C-631D4099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840" y="572776"/>
            <a:ext cx="6462320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03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070A1-6DFD-86B6-0580-1E3CF1317CBF}"/>
              </a:ext>
            </a:extLst>
          </p:cNvPr>
          <p:cNvSpPr/>
          <p:nvPr/>
        </p:nvSpPr>
        <p:spPr>
          <a:xfrm>
            <a:off x="1661614" y="2767280"/>
            <a:ext cx="22933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05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152A7-4990-6832-27A9-E7749E484755}"/>
              </a:ext>
            </a:extLst>
          </p:cNvPr>
          <p:cNvSpPr txBox="1"/>
          <p:nvPr/>
        </p:nvSpPr>
        <p:spPr>
          <a:xfrm>
            <a:off x="5476126" y="1890445"/>
            <a:ext cx="5907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Confirmation of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Prognosis/ Severity and clinical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Pregnancy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Birth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Early diagnosis in newborns to avoid 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Surgical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Specific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Specific treatment centers!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Familial testing (especially asymptomatic carriers)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660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8737F-A48E-BB73-3EC6-E8AD6508B404}"/>
              </a:ext>
            </a:extLst>
          </p:cNvPr>
          <p:cNvSpPr txBox="1">
            <a:spLocks/>
          </p:cNvSpPr>
          <p:nvPr/>
        </p:nvSpPr>
        <p:spPr>
          <a:xfrm>
            <a:off x="808234" y="5648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Is Genetic Testing Useful?</a:t>
            </a:r>
          </a:p>
        </p:txBody>
      </p:sp>
    </p:spTree>
    <p:extLst>
      <p:ext uri="{BB962C8B-B14F-4D97-AF65-F5344CB8AC3E}">
        <p14:creationId xmlns:p14="http://schemas.microsoft.com/office/powerpoint/2010/main" val="28946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A5B72D-F50A-330C-C6BB-C401058DC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053" y="1691565"/>
            <a:ext cx="4972051" cy="3746692"/>
          </a:xfrm>
        </p:spPr>
        <p:txBody>
          <a:bodyPr/>
          <a:lstStyle/>
          <a:p>
            <a:r>
              <a:rPr lang="en-US" b="1" dirty="0">
                <a:latin typeface="Montserrat" panose="00000500000000000000" pitchFamily="2" charset="0"/>
              </a:rPr>
              <a:t>Excessive Bleeding</a:t>
            </a:r>
            <a:r>
              <a:rPr lang="en-US" dirty="0">
                <a:latin typeface="Montserrat" panose="00000500000000000000" pitchFamily="2" charset="0"/>
              </a:rPr>
              <a:t>	</a:t>
            </a:r>
            <a:r>
              <a:rPr lang="en-US" dirty="0"/>
              <a:t>				</a:t>
            </a:r>
          </a:p>
          <a:p>
            <a:r>
              <a:rPr lang="en-US" b="1" dirty="0">
                <a:solidFill>
                  <a:srgbClr val="FF0000"/>
                </a:solidFill>
              </a:rPr>
              <a:t>Hemophilia</a:t>
            </a:r>
          </a:p>
          <a:p>
            <a:r>
              <a:rPr lang="en-US" b="1" dirty="0">
                <a:solidFill>
                  <a:srgbClr val="FF0000"/>
                </a:solidFill>
              </a:rPr>
              <a:t>von Willebrand Disease</a:t>
            </a:r>
          </a:p>
          <a:p>
            <a:r>
              <a:rPr lang="en-US" dirty="0"/>
              <a:t>Congenital Fibrinogen Disorder</a:t>
            </a:r>
          </a:p>
          <a:p>
            <a:r>
              <a:rPr lang="en-US" dirty="0"/>
              <a:t>Vitamin K Deficiency</a:t>
            </a:r>
          </a:p>
          <a:p>
            <a:r>
              <a:rPr lang="en-US" dirty="0"/>
              <a:t>Thrombocytopenia</a:t>
            </a:r>
          </a:p>
          <a:p>
            <a:r>
              <a:rPr lang="en-US" b="1" dirty="0">
                <a:solidFill>
                  <a:srgbClr val="FF0000"/>
                </a:solidFill>
              </a:rPr>
              <a:t>Familial Platelet Disorders</a:t>
            </a:r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1F0C3A-B228-C8E1-57E3-AAD12D8F6827}"/>
              </a:ext>
            </a:extLst>
          </p:cNvPr>
          <p:cNvSpPr txBox="1">
            <a:spLocks/>
          </p:cNvSpPr>
          <p:nvPr/>
        </p:nvSpPr>
        <p:spPr>
          <a:xfrm>
            <a:off x="6200049" y="1737310"/>
            <a:ext cx="4639323" cy="3655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1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Excessive Clotting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					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Factor V/Factor V Leiden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Prothrombin Mutations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Congenital Fibrinogen Disorder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Protein C Deficiency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Protein S Deficiency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95EA4-8610-B7BB-FCCA-D04A6FDC9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28" y="1828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5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95D-D1BC-B416-EFB6-482B2F71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I send? Where do I send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43C7-A7B4-9991-76DB-6964600B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90" y="1825625"/>
            <a:ext cx="9441110" cy="4351338"/>
          </a:xfrm>
        </p:spPr>
        <p:txBody>
          <a:bodyPr>
            <a:normAutofit lnSpcReduction="10000"/>
          </a:bodyPr>
          <a:lstStyle/>
          <a:p>
            <a:r>
              <a:rPr lang="en-US" b="1" u="sng" dirty="0" err="1"/>
              <a:t>Versiti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Expensive, longer TAT, familial testing barriers</a:t>
            </a:r>
          </a:p>
          <a:p>
            <a:r>
              <a:rPr lang="en-US" b="1" u="sng" dirty="0"/>
              <a:t>Prevention Genetics</a:t>
            </a:r>
          </a:p>
          <a:p>
            <a:pPr lvl="1"/>
            <a:r>
              <a:rPr lang="en-US" i="0" dirty="0">
                <a:effectLst/>
              </a:rPr>
              <a:t>Coagulation Factor Deficiency Panel</a:t>
            </a:r>
          </a:p>
          <a:p>
            <a:pPr lvl="1"/>
            <a:r>
              <a:rPr lang="en-US" i="0" dirty="0">
                <a:effectLst/>
              </a:rPr>
              <a:t>Bleeding Disorders Panel</a:t>
            </a:r>
          </a:p>
          <a:p>
            <a:pPr lvl="1"/>
            <a:r>
              <a:rPr lang="en-US" dirty="0"/>
              <a:t>Thrombocytopenia Expanded Panel</a:t>
            </a:r>
          </a:p>
          <a:p>
            <a:pPr lvl="1"/>
            <a:r>
              <a:rPr lang="en-US" i="0" dirty="0">
                <a:effectLst/>
              </a:rPr>
              <a:t>Primary Immunodeficiency </a:t>
            </a:r>
            <a:r>
              <a:rPr lang="en-US" dirty="0"/>
              <a:t>P</a:t>
            </a:r>
            <a:r>
              <a:rPr lang="en-US" i="0" dirty="0">
                <a:effectLst/>
              </a:rPr>
              <a:t>anel</a:t>
            </a:r>
            <a:endParaRPr lang="en-US" dirty="0"/>
          </a:p>
          <a:p>
            <a:r>
              <a:rPr lang="en-US" b="1" u="sng" dirty="0"/>
              <a:t>Invitae</a:t>
            </a:r>
          </a:p>
          <a:p>
            <a:pPr lvl="1"/>
            <a:r>
              <a:rPr lang="en-US" dirty="0"/>
              <a:t>Bleeding Disorders Panel</a:t>
            </a:r>
          </a:p>
          <a:p>
            <a:pPr lvl="1"/>
            <a:r>
              <a:rPr lang="en-US" dirty="0"/>
              <a:t>Thrombocytopenia Panel</a:t>
            </a:r>
          </a:p>
          <a:p>
            <a:pPr lvl="1"/>
            <a:r>
              <a:rPr lang="en-US" dirty="0"/>
              <a:t>Primary Immunodeficiency Panel</a:t>
            </a:r>
            <a:endParaRPr lang="en-US" b="1" i="0" dirty="0">
              <a:effectLst/>
              <a:latin typeface="Montserrat" panose="00000500000000000000" pitchFamily="2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1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2FD0FF-F21B-9F88-DD94-60479736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006"/>
            <a:ext cx="12192000" cy="5291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932C6-BBE3-98C4-819A-3A642AC291E5}"/>
              </a:ext>
            </a:extLst>
          </p:cNvPr>
          <p:cNvSpPr txBox="1"/>
          <p:nvPr/>
        </p:nvSpPr>
        <p:spPr>
          <a:xfrm>
            <a:off x="6701448" y="2810312"/>
            <a:ext cx="96609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$2700-$3850</a:t>
            </a:r>
          </a:p>
        </p:txBody>
      </p:sp>
    </p:spTree>
    <p:extLst>
      <p:ext uri="{BB962C8B-B14F-4D97-AF65-F5344CB8AC3E}">
        <p14:creationId xmlns:p14="http://schemas.microsoft.com/office/powerpoint/2010/main" val="277573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2A91F-0B11-D7F2-84C7-A42AB3BC2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1432646" y="636099"/>
            <a:ext cx="9153236" cy="5148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971B5-E318-A914-3103-39B06F14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02" y="5315999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  <a:t>When in Doubt?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8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9EB7C-93D1-1F60-C7E1-5C86ABFD7426}"/>
              </a:ext>
            </a:extLst>
          </p:cNvPr>
          <p:cNvSpPr txBox="1"/>
          <p:nvPr/>
        </p:nvSpPr>
        <p:spPr>
          <a:xfrm>
            <a:off x="2081212" y="2136338"/>
            <a:ext cx="8029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Now Lets Talk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/>
              <a:t> Hypermobility……</a:t>
            </a:r>
          </a:p>
        </p:txBody>
      </p:sp>
    </p:spTree>
    <p:extLst>
      <p:ext uri="{BB962C8B-B14F-4D97-AF65-F5344CB8AC3E}">
        <p14:creationId xmlns:p14="http://schemas.microsoft.com/office/powerpoint/2010/main" val="47422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422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Britannic Bold</vt:lpstr>
      <vt:lpstr>Calibri</vt:lpstr>
      <vt:lpstr>Calibri Light</vt:lpstr>
      <vt:lpstr>Montserrat</vt:lpstr>
      <vt:lpstr>Office Theme</vt:lpstr>
      <vt:lpstr>Genetics and Bleeding Disorders</vt:lpstr>
      <vt:lpstr>No Disclosures</vt:lpstr>
      <vt:lpstr>PowerPoint Presentation</vt:lpstr>
      <vt:lpstr>PowerPoint Presentation</vt:lpstr>
      <vt:lpstr>PowerPoint Presentation</vt:lpstr>
      <vt:lpstr>What do I send? Where do I send it?</vt:lpstr>
      <vt:lpstr>PowerPoint Presentation</vt:lpstr>
      <vt:lpstr>When in Doubt?</vt:lpstr>
      <vt:lpstr>PowerPoint Presentation</vt:lpstr>
      <vt:lpstr>PowerPoint Presentation</vt:lpstr>
      <vt:lpstr>PowerPoint Presentation</vt:lpstr>
      <vt:lpstr>Hypermobility Spectrum Disorders</vt:lpstr>
      <vt:lpstr>When to send to Genetics</vt:lpstr>
      <vt:lpstr>Ehlers Danlos Syndrome</vt:lpstr>
      <vt:lpstr>Other Genetic Conditions to Think of!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Bleeding Disorders</dc:title>
  <dc:creator>Krol-buch, Krista</dc:creator>
  <cp:lastModifiedBy>Krol-buch, Krista</cp:lastModifiedBy>
  <cp:revision>1</cp:revision>
  <dcterms:created xsi:type="dcterms:W3CDTF">2024-04-02T14:38:39Z</dcterms:created>
  <dcterms:modified xsi:type="dcterms:W3CDTF">2024-04-03T18:54:21Z</dcterms:modified>
</cp:coreProperties>
</file>