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37"/>
  </p:notesMasterIdLst>
  <p:sldIdLst>
    <p:sldId id="268" r:id="rId2"/>
    <p:sldId id="269" r:id="rId3"/>
    <p:sldId id="302" r:id="rId4"/>
    <p:sldId id="271" r:id="rId5"/>
    <p:sldId id="278" r:id="rId6"/>
    <p:sldId id="306" r:id="rId7"/>
    <p:sldId id="303" r:id="rId8"/>
    <p:sldId id="309" r:id="rId9"/>
    <p:sldId id="273" r:id="rId10"/>
    <p:sldId id="274" r:id="rId11"/>
    <p:sldId id="275" r:id="rId12"/>
    <p:sldId id="307" r:id="rId13"/>
    <p:sldId id="310" r:id="rId14"/>
    <p:sldId id="277" r:id="rId15"/>
    <p:sldId id="279" r:id="rId16"/>
    <p:sldId id="280" r:id="rId17"/>
    <p:sldId id="308" r:id="rId18"/>
    <p:sldId id="281" r:id="rId19"/>
    <p:sldId id="283" r:id="rId20"/>
    <p:sldId id="284" r:id="rId21"/>
    <p:sldId id="286" r:id="rId22"/>
    <p:sldId id="301" r:id="rId23"/>
    <p:sldId id="300" r:id="rId24"/>
    <p:sldId id="287" r:id="rId25"/>
    <p:sldId id="313" r:id="rId26"/>
    <p:sldId id="288" r:id="rId27"/>
    <p:sldId id="289" r:id="rId28"/>
    <p:sldId id="291" r:id="rId29"/>
    <p:sldId id="315" r:id="rId30"/>
    <p:sldId id="290" r:id="rId31"/>
    <p:sldId id="292" r:id="rId32"/>
    <p:sldId id="293" r:id="rId33"/>
    <p:sldId id="312" r:id="rId34"/>
    <p:sldId id="305" r:id="rId35"/>
    <p:sldId id="314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0B31C"/>
    <a:srgbClr val="002855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16" autoAdjust="0"/>
    <p:restoredTop sz="82674" autoAdjust="0"/>
  </p:normalViewPr>
  <p:slideViewPr>
    <p:cSldViewPr snapToObjects="1">
      <p:cViewPr varScale="1">
        <p:scale>
          <a:sx n="126" d="100"/>
          <a:sy n="126" d="100"/>
        </p:scale>
        <p:origin x="171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D849B-452D-45D2-82F2-E3D2BC160E5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914C62D-52F5-4C52-945B-E282044A7F5D}">
      <dgm:prSet phldrT="[Text]"/>
      <dgm:spPr/>
      <dgm:t>
        <a:bodyPr/>
        <a:lstStyle/>
        <a:p>
          <a:r>
            <a:rPr lang="en-US" dirty="0" smtClean="0"/>
            <a:t>Expand 340b</a:t>
          </a:r>
          <a:endParaRPr lang="en-US" dirty="0"/>
        </a:p>
      </dgm:t>
    </dgm:pt>
    <dgm:pt modelId="{B054BF65-669C-4939-93CD-279178A3552D}" type="parTrans" cxnId="{BA4F2F63-D56A-44A0-B6F8-FA2BA3A1CD97}">
      <dgm:prSet/>
      <dgm:spPr/>
      <dgm:t>
        <a:bodyPr/>
        <a:lstStyle/>
        <a:p>
          <a:endParaRPr lang="en-US"/>
        </a:p>
      </dgm:t>
    </dgm:pt>
    <dgm:pt modelId="{4493C6BB-665D-4CEC-A827-0B2A4161943F}" type="sibTrans" cxnId="{BA4F2F63-D56A-44A0-B6F8-FA2BA3A1CD97}">
      <dgm:prSet/>
      <dgm:spPr/>
      <dgm:t>
        <a:bodyPr/>
        <a:lstStyle/>
        <a:p>
          <a:endParaRPr lang="en-US"/>
        </a:p>
      </dgm:t>
    </dgm:pt>
    <dgm:pt modelId="{523CEFAF-8633-47CB-BBCD-ED177B5FCBCA}">
      <dgm:prSet phldrT="[Text]"/>
      <dgm:spPr/>
      <dgm:t>
        <a:bodyPr/>
        <a:lstStyle/>
        <a:p>
          <a:r>
            <a:rPr lang="en-US" dirty="0" smtClean="0"/>
            <a:t>Increase revenue</a:t>
          </a:r>
          <a:endParaRPr lang="en-US" dirty="0"/>
        </a:p>
      </dgm:t>
    </dgm:pt>
    <dgm:pt modelId="{7589BEEB-3AC3-4248-8B79-1A2B95D42A97}" type="parTrans" cxnId="{BF68B948-2190-43A5-A907-FAF18AAE6793}">
      <dgm:prSet/>
      <dgm:spPr/>
      <dgm:t>
        <a:bodyPr/>
        <a:lstStyle/>
        <a:p>
          <a:endParaRPr lang="en-US"/>
        </a:p>
      </dgm:t>
    </dgm:pt>
    <dgm:pt modelId="{F343BB3D-FC73-4923-A492-7939774967DD}" type="sibTrans" cxnId="{BF68B948-2190-43A5-A907-FAF18AAE6793}">
      <dgm:prSet/>
      <dgm:spPr/>
      <dgm:t>
        <a:bodyPr/>
        <a:lstStyle/>
        <a:p>
          <a:endParaRPr lang="en-US"/>
        </a:p>
      </dgm:t>
    </dgm:pt>
    <dgm:pt modelId="{39948BEA-B140-461D-8188-61DEFD68FA3E}">
      <dgm:prSet phldrT="[Text]"/>
      <dgm:spPr/>
      <dgm:t>
        <a:bodyPr/>
        <a:lstStyle/>
        <a:p>
          <a:r>
            <a:rPr lang="en-US" dirty="0" smtClean="0"/>
            <a:t>Improve services</a:t>
          </a:r>
          <a:endParaRPr lang="en-US" dirty="0"/>
        </a:p>
      </dgm:t>
    </dgm:pt>
    <dgm:pt modelId="{1D5223D9-242F-4D9E-B414-1DE3FEDECD81}" type="parTrans" cxnId="{82CB7FA5-4B49-427D-9A36-DFD04AC2319E}">
      <dgm:prSet/>
      <dgm:spPr/>
      <dgm:t>
        <a:bodyPr/>
        <a:lstStyle/>
        <a:p>
          <a:endParaRPr lang="en-US"/>
        </a:p>
      </dgm:t>
    </dgm:pt>
    <dgm:pt modelId="{DDBCE6CC-0348-404A-8EE7-61AF52C8358C}" type="sibTrans" cxnId="{82CB7FA5-4B49-427D-9A36-DFD04AC2319E}">
      <dgm:prSet/>
      <dgm:spPr/>
      <dgm:t>
        <a:bodyPr/>
        <a:lstStyle/>
        <a:p>
          <a:endParaRPr lang="en-US"/>
        </a:p>
      </dgm:t>
    </dgm:pt>
    <dgm:pt modelId="{3516B377-F32B-4FE5-A551-20D5E90593B9}">
      <dgm:prSet phldrT="[Text]"/>
      <dgm:spPr/>
      <dgm:t>
        <a:bodyPr/>
        <a:lstStyle/>
        <a:p>
          <a:r>
            <a:rPr lang="en-US" dirty="0" smtClean="0"/>
            <a:t>Increase patients</a:t>
          </a:r>
          <a:endParaRPr lang="en-US" dirty="0"/>
        </a:p>
      </dgm:t>
    </dgm:pt>
    <dgm:pt modelId="{59478F7D-0FBA-4CE2-A06A-DF15B8BC1E44}" type="parTrans" cxnId="{54B20469-457B-40B1-8933-448E420FE25D}">
      <dgm:prSet/>
      <dgm:spPr/>
      <dgm:t>
        <a:bodyPr/>
        <a:lstStyle/>
        <a:p>
          <a:endParaRPr lang="en-US"/>
        </a:p>
      </dgm:t>
    </dgm:pt>
    <dgm:pt modelId="{B72098D9-6C3A-403F-BFC2-DC2E85C855CB}" type="sibTrans" cxnId="{54B20469-457B-40B1-8933-448E420FE25D}">
      <dgm:prSet/>
      <dgm:spPr/>
      <dgm:t>
        <a:bodyPr/>
        <a:lstStyle/>
        <a:p>
          <a:endParaRPr lang="en-US"/>
        </a:p>
      </dgm:t>
    </dgm:pt>
    <dgm:pt modelId="{3174479F-2CD3-497F-84F1-7DF916C048F0}">
      <dgm:prSet phldrT="[Text]"/>
      <dgm:spPr/>
      <dgm:t>
        <a:bodyPr/>
        <a:lstStyle/>
        <a:p>
          <a:r>
            <a:rPr lang="en-US" dirty="0" smtClean="0"/>
            <a:t>Reduce costs</a:t>
          </a:r>
          <a:endParaRPr lang="en-US" dirty="0"/>
        </a:p>
      </dgm:t>
    </dgm:pt>
    <dgm:pt modelId="{694FB18C-2B92-4A24-B3F7-947F4DADC379}" type="parTrans" cxnId="{3D09ACF0-D6B1-470C-A0CD-046E5DD9173F}">
      <dgm:prSet/>
      <dgm:spPr/>
      <dgm:t>
        <a:bodyPr/>
        <a:lstStyle/>
        <a:p>
          <a:endParaRPr lang="en-US"/>
        </a:p>
      </dgm:t>
    </dgm:pt>
    <dgm:pt modelId="{10AA5F5F-4A9E-4002-8C52-26AB67124D26}" type="sibTrans" cxnId="{3D09ACF0-D6B1-470C-A0CD-046E5DD9173F}">
      <dgm:prSet/>
      <dgm:spPr/>
      <dgm:t>
        <a:bodyPr/>
        <a:lstStyle/>
        <a:p>
          <a:endParaRPr lang="en-US"/>
        </a:p>
      </dgm:t>
    </dgm:pt>
    <dgm:pt modelId="{0A64D62C-1602-4B33-A7DB-73DBEE2AA67F}">
      <dgm:prSet phldrT="[Text]"/>
      <dgm:spPr/>
      <dgm:t>
        <a:bodyPr/>
        <a:lstStyle/>
        <a:p>
          <a:r>
            <a:rPr lang="en-US" dirty="0" smtClean="0"/>
            <a:t>Expand services</a:t>
          </a:r>
          <a:endParaRPr lang="en-US" dirty="0"/>
        </a:p>
      </dgm:t>
    </dgm:pt>
    <dgm:pt modelId="{641F33CA-5359-4E34-B4E0-8CEC94158A70}" type="parTrans" cxnId="{5F57567D-D1F8-4A65-80B5-7F1A9B0F8034}">
      <dgm:prSet/>
      <dgm:spPr/>
      <dgm:t>
        <a:bodyPr/>
        <a:lstStyle/>
        <a:p>
          <a:endParaRPr lang="en-US"/>
        </a:p>
      </dgm:t>
    </dgm:pt>
    <dgm:pt modelId="{B47302B8-88A3-4406-B35E-E36B10AD9E32}" type="sibTrans" cxnId="{5F57567D-D1F8-4A65-80B5-7F1A9B0F8034}">
      <dgm:prSet/>
      <dgm:spPr/>
      <dgm:t>
        <a:bodyPr/>
        <a:lstStyle/>
        <a:p>
          <a:endParaRPr lang="en-US"/>
        </a:p>
      </dgm:t>
    </dgm:pt>
    <dgm:pt modelId="{A8B0A04A-959A-4D63-B1FE-CB8CF3DA6978}" type="pres">
      <dgm:prSet presAssocID="{34ED849B-452D-45D2-82F2-E3D2BC160E52}" presName="compositeShape" presStyleCnt="0">
        <dgm:presLayoutVars>
          <dgm:chMax val="7"/>
          <dgm:dir/>
          <dgm:resizeHandles val="exact"/>
        </dgm:presLayoutVars>
      </dgm:prSet>
      <dgm:spPr/>
    </dgm:pt>
    <dgm:pt modelId="{4DD0D787-5EF8-4284-BBA0-3F1CFAD5DB08}" type="pres">
      <dgm:prSet presAssocID="{34ED849B-452D-45D2-82F2-E3D2BC160E52}" presName="wedge1" presStyleLbl="node1" presStyleIdx="0" presStyleCnt="6"/>
      <dgm:spPr/>
      <dgm:t>
        <a:bodyPr/>
        <a:lstStyle/>
        <a:p>
          <a:endParaRPr lang="en-US"/>
        </a:p>
      </dgm:t>
    </dgm:pt>
    <dgm:pt modelId="{1845BC64-83C7-4172-8695-4696B3E5D559}" type="pres">
      <dgm:prSet presAssocID="{34ED849B-452D-45D2-82F2-E3D2BC160E52}" presName="dummy1a" presStyleCnt="0"/>
      <dgm:spPr/>
    </dgm:pt>
    <dgm:pt modelId="{E1595398-C26C-4E7B-9693-5B9E62D65C40}" type="pres">
      <dgm:prSet presAssocID="{34ED849B-452D-45D2-82F2-E3D2BC160E52}" presName="dummy1b" presStyleCnt="0"/>
      <dgm:spPr/>
    </dgm:pt>
    <dgm:pt modelId="{31DBDB08-7F70-4BFE-8D06-BB1B58F6B60B}" type="pres">
      <dgm:prSet presAssocID="{34ED849B-452D-45D2-82F2-E3D2BC160E5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F6146-FB58-43E0-9078-026DF3616537}" type="pres">
      <dgm:prSet presAssocID="{34ED849B-452D-45D2-82F2-E3D2BC160E52}" presName="wedge2" presStyleLbl="node1" presStyleIdx="1" presStyleCnt="6"/>
      <dgm:spPr/>
      <dgm:t>
        <a:bodyPr/>
        <a:lstStyle/>
        <a:p>
          <a:endParaRPr lang="en-US"/>
        </a:p>
      </dgm:t>
    </dgm:pt>
    <dgm:pt modelId="{94250ACF-D0F9-4DD0-8D4D-E30EDAB2BA9C}" type="pres">
      <dgm:prSet presAssocID="{34ED849B-452D-45D2-82F2-E3D2BC160E52}" presName="dummy2a" presStyleCnt="0"/>
      <dgm:spPr/>
    </dgm:pt>
    <dgm:pt modelId="{244FC25E-5F75-4946-8ED2-219B6A5FD611}" type="pres">
      <dgm:prSet presAssocID="{34ED849B-452D-45D2-82F2-E3D2BC160E52}" presName="dummy2b" presStyleCnt="0"/>
      <dgm:spPr/>
    </dgm:pt>
    <dgm:pt modelId="{29069FBD-876F-4248-9C2F-E059770AD61E}" type="pres">
      <dgm:prSet presAssocID="{34ED849B-452D-45D2-82F2-E3D2BC160E5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138BB-1A44-40DD-A164-6C13D3150E96}" type="pres">
      <dgm:prSet presAssocID="{34ED849B-452D-45D2-82F2-E3D2BC160E52}" presName="wedge3" presStyleLbl="node1" presStyleIdx="2" presStyleCnt="6"/>
      <dgm:spPr/>
      <dgm:t>
        <a:bodyPr/>
        <a:lstStyle/>
        <a:p>
          <a:endParaRPr lang="en-US"/>
        </a:p>
      </dgm:t>
    </dgm:pt>
    <dgm:pt modelId="{AB015B94-C262-4767-B655-9E5620499CC5}" type="pres">
      <dgm:prSet presAssocID="{34ED849B-452D-45D2-82F2-E3D2BC160E52}" presName="dummy3a" presStyleCnt="0"/>
      <dgm:spPr/>
    </dgm:pt>
    <dgm:pt modelId="{4F796202-8545-4C43-BF20-F712225896DF}" type="pres">
      <dgm:prSet presAssocID="{34ED849B-452D-45D2-82F2-E3D2BC160E52}" presName="dummy3b" presStyleCnt="0"/>
      <dgm:spPr/>
    </dgm:pt>
    <dgm:pt modelId="{7DE3D728-C50B-46E3-A33E-BAC83C6D9550}" type="pres">
      <dgm:prSet presAssocID="{34ED849B-452D-45D2-82F2-E3D2BC160E5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E2617-C463-4D54-87D8-03DC5F6E761A}" type="pres">
      <dgm:prSet presAssocID="{34ED849B-452D-45D2-82F2-E3D2BC160E52}" presName="wedge4" presStyleLbl="node1" presStyleIdx="3" presStyleCnt="6"/>
      <dgm:spPr/>
      <dgm:t>
        <a:bodyPr/>
        <a:lstStyle/>
        <a:p>
          <a:endParaRPr lang="en-US"/>
        </a:p>
      </dgm:t>
    </dgm:pt>
    <dgm:pt modelId="{198E3F47-7287-4EB7-8879-2A3D27B7881E}" type="pres">
      <dgm:prSet presAssocID="{34ED849B-452D-45D2-82F2-E3D2BC160E52}" presName="dummy4a" presStyleCnt="0"/>
      <dgm:spPr/>
    </dgm:pt>
    <dgm:pt modelId="{0F4C7289-535D-422D-B3A6-07C351712D7F}" type="pres">
      <dgm:prSet presAssocID="{34ED849B-452D-45D2-82F2-E3D2BC160E52}" presName="dummy4b" presStyleCnt="0"/>
      <dgm:spPr/>
    </dgm:pt>
    <dgm:pt modelId="{E71F0FC8-4698-4B90-819A-99A306155BE6}" type="pres">
      <dgm:prSet presAssocID="{34ED849B-452D-45D2-82F2-E3D2BC160E5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3940A-2C67-4AB4-A383-2E40242FCD3F}" type="pres">
      <dgm:prSet presAssocID="{34ED849B-452D-45D2-82F2-E3D2BC160E52}" presName="wedge5" presStyleLbl="node1" presStyleIdx="4" presStyleCnt="6"/>
      <dgm:spPr/>
      <dgm:t>
        <a:bodyPr/>
        <a:lstStyle/>
        <a:p>
          <a:endParaRPr lang="en-US"/>
        </a:p>
      </dgm:t>
    </dgm:pt>
    <dgm:pt modelId="{786F0F5E-5F13-443B-8A8E-9F1B51C3D68D}" type="pres">
      <dgm:prSet presAssocID="{34ED849B-452D-45D2-82F2-E3D2BC160E52}" presName="dummy5a" presStyleCnt="0"/>
      <dgm:spPr/>
    </dgm:pt>
    <dgm:pt modelId="{E78E4115-3FBC-4A68-909B-58ACE1E90B00}" type="pres">
      <dgm:prSet presAssocID="{34ED849B-452D-45D2-82F2-E3D2BC160E52}" presName="dummy5b" presStyleCnt="0"/>
      <dgm:spPr/>
    </dgm:pt>
    <dgm:pt modelId="{48F241D8-EDAA-40B2-B205-4F597C6755E9}" type="pres">
      <dgm:prSet presAssocID="{34ED849B-452D-45D2-82F2-E3D2BC160E5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F51C6-B8BC-4B9E-972B-E635483A4AF5}" type="pres">
      <dgm:prSet presAssocID="{34ED849B-452D-45D2-82F2-E3D2BC160E52}" presName="wedge6" presStyleLbl="node1" presStyleIdx="5" presStyleCnt="6"/>
      <dgm:spPr/>
      <dgm:t>
        <a:bodyPr/>
        <a:lstStyle/>
        <a:p>
          <a:endParaRPr lang="en-US"/>
        </a:p>
      </dgm:t>
    </dgm:pt>
    <dgm:pt modelId="{9C4EC30D-AF96-44F5-8252-9BAB8D39FF6A}" type="pres">
      <dgm:prSet presAssocID="{34ED849B-452D-45D2-82F2-E3D2BC160E52}" presName="dummy6a" presStyleCnt="0"/>
      <dgm:spPr/>
    </dgm:pt>
    <dgm:pt modelId="{D2BB86E2-B822-4D5C-A7CA-49D334472CD6}" type="pres">
      <dgm:prSet presAssocID="{34ED849B-452D-45D2-82F2-E3D2BC160E52}" presName="dummy6b" presStyleCnt="0"/>
      <dgm:spPr/>
    </dgm:pt>
    <dgm:pt modelId="{CAEF0072-DABC-4A0B-902D-ECF2B1E4BD84}" type="pres">
      <dgm:prSet presAssocID="{34ED849B-452D-45D2-82F2-E3D2BC160E5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D13AA-41CA-4267-BEFD-CBB31012CA7E}" type="pres">
      <dgm:prSet presAssocID="{4493C6BB-665D-4CEC-A827-0B2A4161943F}" presName="arrowWedge1" presStyleLbl="fgSibTrans2D1" presStyleIdx="0" presStyleCnt="6"/>
      <dgm:spPr/>
    </dgm:pt>
    <dgm:pt modelId="{C8D8D588-54A2-4CA8-BEA3-3D7CDCA4F90C}" type="pres">
      <dgm:prSet presAssocID="{F343BB3D-FC73-4923-A492-7939774967DD}" presName="arrowWedge2" presStyleLbl="fgSibTrans2D1" presStyleIdx="1" presStyleCnt="6"/>
      <dgm:spPr/>
    </dgm:pt>
    <dgm:pt modelId="{D0CA1A87-4E35-46AA-BAE1-CEC18E36BA8D}" type="pres">
      <dgm:prSet presAssocID="{B47302B8-88A3-4406-B35E-E36B10AD9E32}" presName="arrowWedge3" presStyleLbl="fgSibTrans2D1" presStyleIdx="2" presStyleCnt="6"/>
      <dgm:spPr/>
    </dgm:pt>
    <dgm:pt modelId="{5ACB89BE-1EE2-46C3-9399-37438E5E3759}" type="pres">
      <dgm:prSet presAssocID="{DDBCE6CC-0348-404A-8EE7-61AF52C8358C}" presName="arrowWedge4" presStyleLbl="fgSibTrans2D1" presStyleIdx="3" presStyleCnt="6"/>
      <dgm:spPr>
        <a:solidFill>
          <a:srgbClr val="00B050"/>
        </a:solidFill>
      </dgm:spPr>
    </dgm:pt>
    <dgm:pt modelId="{9E620E3C-A5BA-4B1A-98A3-90398CCA10F3}" type="pres">
      <dgm:prSet presAssocID="{B72098D9-6C3A-403F-BFC2-DC2E85C855CB}" presName="arrowWedge5" presStyleLbl="fgSibTrans2D1" presStyleIdx="4" presStyleCnt="6"/>
      <dgm:spPr/>
    </dgm:pt>
    <dgm:pt modelId="{70D15AEA-4BBD-4E2C-AE05-AB897147082A}" type="pres">
      <dgm:prSet presAssocID="{10AA5F5F-4A9E-4002-8C52-26AB67124D26}" presName="arrowWedge6" presStyleLbl="fgSibTrans2D1" presStyleIdx="5" presStyleCnt="6"/>
      <dgm:spPr/>
    </dgm:pt>
  </dgm:ptLst>
  <dgm:cxnLst>
    <dgm:cxn modelId="{82CB7FA5-4B49-427D-9A36-DFD04AC2319E}" srcId="{34ED849B-452D-45D2-82F2-E3D2BC160E52}" destId="{39948BEA-B140-461D-8188-61DEFD68FA3E}" srcOrd="3" destOrd="0" parTransId="{1D5223D9-242F-4D9E-B414-1DE3FEDECD81}" sibTransId="{DDBCE6CC-0348-404A-8EE7-61AF52C8358C}"/>
    <dgm:cxn modelId="{54B20469-457B-40B1-8933-448E420FE25D}" srcId="{34ED849B-452D-45D2-82F2-E3D2BC160E52}" destId="{3516B377-F32B-4FE5-A551-20D5E90593B9}" srcOrd="4" destOrd="0" parTransId="{59478F7D-0FBA-4CE2-A06A-DF15B8BC1E44}" sibTransId="{B72098D9-6C3A-403F-BFC2-DC2E85C855CB}"/>
    <dgm:cxn modelId="{86EF7F2C-09E6-41FA-BA85-780FFCF57B6C}" type="presOf" srcId="{39948BEA-B140-461D-8188-61DEFD68FA3E}" destId="{E71F0FC8-4698-4B90-819A-99A306155BE6}" srcOrd="1" destOrd="0" presId="urn:microsoft.com/office/officeart/2005/8/layout/cycle8"/>
    <dgm:cxn modelId="{5F57567D-D1F8-4A65-80B5-7F1A9B0F8034}" srcId="{34ED849B-452D-45D2-82F2-E3D2BC160E52}" destId="{0A64D62C-1602-4B33-A7DB-73DBEE2AA67F}" srcOrd="2" destOrd="0" parTransId="{641F33CA-5359-4E34-B4E0-8CEC94158A70}" sibTransId="{B47302B8-88A3-4406-B35E-E36B10AD9E32}"/>
    <dgm:cxn modelId="{BA4F2F63-D56A-44A0-B6F8-FA2BA3A1CD97}" srcId="{34ED849B-452D-45D2-82F2-E3D2BC160E52}" destId="{5914C62D-52F5-4C52-945B-E282044A7F5D}" srcOrd="0" destOrd="0" parTransId="{B054BF65-669C-4939-93CD-279178A3552D}" sibTransId="{4493C6BB-665D-4CEC-A827-0B2A4161943F}"/>
    <dgm:cxn modelId="{EF069567-7B09-4518-A039-C20C8C559900}" type="presOf" srcId="{3174479F-2CD3-497F-84F1-7DF916C048F0}" destId="{0AAF51C6-B8BC-4B9E-972B-E635483A4AF5}" srcOrd="0" destOrd="0" presId="urn:microsoft.com/office/officeart/2005/8/layout/cycle8"/>
    <dgm:cxn modelId="{7DC3FE90-9F5C-43C5-907C-4357FE807356}" type="presOf" srcId="{523CEFAF-8633-47CB-BBCD-ED177B5FCBCA}" destId="{094F6146-FB58-43E0-9078-026DF3616537}" srcOrd="0" destOrd="0" presId="urn:microsoft.com/office/officeart/2005/8/layout/cycle8"/>
    <dgm:cxn modelId="{40D0DA50-A730-44E5-B58E-7072795D9A8B}" type="presOf" srcId="{523CEFAF-8633-47CB-BBCD-ED177B5FCBCA}" destId="{29069FBD-876F-4248-9C2F-E059770AD61E}" srcOrd="1" destOrd="0" presId="urn:microsoft.com/office/officeart/2005/8/layout/cycle8"/>
    <dgm:cxn modelId="{871E243F-1C13-4165-8C1F-E83CBF57B804}" type="presOf" srcId="{3516B377-F32B-4FE5-A551-20D5E90593B9}" destId="{48F241D8-EDAA-40B2-B205-4F597C6755E9}" srcOrd="1" destOrd="0" presId="urn:microsoft.com/office/officeart/2005/8/layout/cycle8"/>
    <dgm:cxn modelId="{4B4610AE-A8E3-491B-A39D-FEE2705D5316}" type="presOf" srcId="{34ED849B-452D-45D2-82F2-E3D2BC160E52}" destId="{A8B0A04A-959A-4D63-B1FE-CB8CF3DA6978}" srcOrd="0" destOrd="0" presId="urn:microsoft.com/office/officeart/2005/8/layout/cycle8"/>
    <dgm:cxn modelId="{BF68B948-2190-43A5-A907-FAF18AAE6793}" srcId="{34ED849B-452D-45D2-82F2-E3D2BC160E52}" destId="{523CEFAF-8633-47CB-BBCD-ED177B5FCBCA}" srcOrd="1" destOrd="0" parTransId="{7589BEEB-3AC3-4248-8B79-1A2B95D42A97}" sibTransId="{F343BB3D-FC73-4923-A492-7939774967DD}"/>
    <dgm:cxn modelId="{4B271615-97D6-4C1A-8B8C-A95EB31F7E31}" type="presOf" srcId="{39948BEA-B140-461D-8188-61DEFD68FA3E}" destId="{458E2617-C463-4D54-87D8-03DC5F6E761A}" srcOrd="0" destOrd="0" presId="urn:microsoft.com/office/officeart/2005/8/layout/cycle8"/>
    <dgm:cxn modelId="{9934AD70-3715-413C-9206-A0102A94A891}" type="presOf" srcId="{0A64D62C-1602-4B33-A7DB-73DBEE2AA67F}" destId="{B7D138BB-1A44-40DD-A164-6C13D3150E96}" srcOrd="0" destOrd="0" presId="urn:microsoft.com/office/officeart/2005/8/layout/cycle8"/>
    <dgm:cxn modelId="{D18B903B-419E-4CA4-AB65-3A7F7DAB5C85}" type="presOf" srcId="{0A64D62C-1602-4B33-A7DB-73DBEE2AA67F}" destId="{7DE3D728-C50B-46E3-A33E-BAC83C6D9550}" srcOrd="1" destOrd="0" presId="urn:microsoft.com/office/officeart/2005/8/layout/cycle8"/>
    <dgm:cxn modelId="{07FC4B85-F381-4865-934D-A062116AC27A}" type="presOf" srcId="{3516B377-F32B-4FE5-A551-20D5E90593B9}" destId="{4303940A-2C67-4AB4-A383-2E40242FCD3F}" srcOrd="0" destOrd="0" presId="urn:microsoft.com/office/officeart/2005/8/layout/cycle8"/>
    <dgm:cxn modelId="{E64BE96B-F5E9-4880-9BB8-0A0E4103141A}" type="presOf" srcId="{3174479F-2CD3-497F-84F1-7DF916C048F0}" destId="{CAEF0072-DABC-4A0B-902D-ECF2B1E4BD84}" srcOrd="1" destOrd="0" presId="urn:microsoft.com/office/officeart/2005/8/layout/cycle8"/>
    <dgm:cxn modelId="{96B88D8D-26F7-4B1C-B4F5-CBB2157F6BE9}" type="presOf" srcId="{5914C62D-52F5-4C52-945B-E282044A7F5D}" destId="{4DD0D787-5EF8-4284-BBA0-3F1CFAD5DB08}" srcOrd="0" destOrd="0" presId="urn:microsoft.com/office/officeart/2005/8/layout/cycle8"/>
    <dgm:cxn modelId="{3D09ACF0-D6B1-470C-A0CD-046E5DD9173F}" srcId="{34ED849B-452D-45D2-82F2-E3D2BC160E52}" destId="{3174479F-2CD3-497F-84F1-7DF916C048F0}" srcOrd="5" destOrd="0" parTransId="{694FB18C-2B92-4A24-B3F7-947F4DADC379}" sibTransId="{10AA5F5F-4A9E-4002-8C52-26AB67124D26}"/>
    <dgm:cxn modelId="{965215E2-F6A0-40BA-9737-8F160579CEAC}" type="presOf" srcId="{5914C62D-52F5-4C52-945B-E282044A7F5D}" destId="{31DBDB08-7F70-4BFE-8D06-BB1B58F6B60B}" srcOrd="1" destOrd="0" presId="urn:microsoft.com/office/officeart/2005/8/layout/cycle8"/>
    <dgm:cxn modelId="{D499800D-B62C-45E5-A519-DA9AA8B6BF44}" type="presParOf" srcId="{A8B0A04A-959A-4D63-B1FE-CB8CF3DA6978}" destId="{4DD0D787-5EF8-4284-BBA0-3F1CFAD5DB08}" srcOrd="0" destOrd="0" presId="urn:microsoft.com/office/officeart/2005/8/layout/cycle8"/>
    <dgm:cxn modelId="{8553F1D4-AFC6-4771-BD51-D87F00079E92}" type="presParOf" srcId="{A8B0A04A-959A-4D63-B1FE-CB8CF3DA6978}" destId="{1845BC64-83C7-4172-8695-4696B3E5D559}" srcOrd="1" destOrd="0" presId="urn:microsoft.com/office/officeart/2005/8/layout/cycle8"/>
    <dgm:cxn modelId="{E9E4FD19-6F08-4EC2-AECE-E41AAB4CA130}" type="presParOf" srcId="{A8B0A04A-959A-4D63-B1FE-CB8CF3DA6978}" destId="{E1595398-C26C-4E7B-9693-5B9E62D65C40}" srcOrd="2" destOrd="0" presId="urn:microsoft.com/office/officeart/2005/8/layout/cycle8"/>
    <dgm:cxn modelId="{A351BB5E-D751-4E28-A39C-C626DE2A019D}" type="presParOf" srcId="{A8B0A04A-959A-4D63-B1FE-CB8CF3DA6978}" destId="{31DBDB08-7F70-4BFE-8D06-BB1B58F6B60B}" srcOrd="3" destOrd="0" presId="urn:microsoft.com/office/officeart/2005/8/layout/cycle8"/>
    <dgm:cxn modelId="{5E3CDE0A-528C-4772-9099-7F1B6E07B75C}" type="presParOf" srcId="{A8B0A04A-959A-4D63-B1FE-CB8CF3DA6978}" destId="{094F6146-FB58-43E0-9078-026DF3616537}" srcOrd="4" destOrd="0" presId="urn:microsoft.com/office/officeart/2005/8/layout/cycle8"/>
    <dgm:cxn modelId="{58A43E82-58D2-450E-AC23-3C52F2D6A742}" type="presParOf" srcId="{A8B0A04A-959A-4D63-B1FE-CB8CF3DA6978}" destId="{94250ACF-D0F9-4DD0-8D4D-E30EDAB2BA9C}" srcOrd="5" destOrd="0" presId="urn:microsoft.com/office/officeart/2005/8/layout/cycle8"/>
    <dgm:cxn modelId="{93282FE5-FD6B-4AD8-9D2B-6A6B4E403BCD}" type="presParOf" srcId="{A8B0A04A-959A-4D63-B1FE-CB8CF3DA6978}" destId="{244FC25E-5F75-4946-8ED2-219B6A5FD611}" srcOrd="6" destOrd="0" presId="urn:microsoft.com/office/officeart/2005/8/layout/cycle8"/>
    <dgm:cxn modelId="{386356A7-2DFC-480D-A9A9-96307B0CF8BD}" type="presParOf" srcId="{A8B0A04A-959A-4D63-B1FE-CB8CF3DA6978}" destId="{29069FBD-876F-4248-9C2F-E059770AD61E}" srcOrd="7" destOrd="0" presId="urn:microsoft.com/office/officeart/2005/8/layout/cycle8"/>
    <dgm:cxn modelId="{38E11AA0-4D7C-4696-B3B8-EE3513EBE316}" type="presParOf" srcId="{A8B0A04A-959A-4D63-B1FE-CB8CF3DA6978}" destId="{B7D138BB-1A44-40DD-A164-6C13D3150E96}" srcOrd="8" destOrd="0" presId="urn:microsoft.com/office/officeart/2005/8/layout/cycle8"/>
    <dgm:cxn modelId="{22CFF379-E4CB-4346-AC11-DC439C65D067}" type="presParOf" srcId="{A8B0A04A-959A-4D63-B1FE-CB8CF3DA6978}" destId="{AB015B94-C262-4767-B655-9E5620499CC5}" srcOrd="9" destOrd="0" presId="urn:microsoft.com/office/officeart/2005/8/layout/cycle8"/>
    <dgm:cxn modelId="{2701DEC8-375F-4C0A-9209-9BD476F6507E}" type="presParOf" srcId="{A8B0A04A-959A-4D63-B1FE-CB8CF3DA6978}" destId="{4F796202-8545-4C43-BF20-F712225896DF}" srcOrd="10" destOrd="0" presId="urn:microsoft.com/office/officeart/2005/8/layout/cycle8"/>
    <dgm:cxn modelId="{09B575FA-AEC7-4DD8-92EF-D3418DD70A58}" type="presParOf" srcId="{A8B0A04A-959A-4D63-B1FE-CB8CF3DA6978}" destId="{7DE3D728-C50B-46E3-A33E-BAC83C6D9550}" srcOrd="11" destOrd="0" presId="urn:microsoft.com/office/officeart/2005/8/layout/cycle8"/>
    <dgm:cxn modelId="{9D51B44F-BC18-4F3A-9F43-AF9FE52AC944}" type="presParOf" srcId="{A8B0A04A-959A-4D63-B1FE-CB8CF3DA6978}" destId="{458E2617-C463-4D54-87D8-03DC5F6E761A}" srcOrd="12" destOrd="0" presId="urn:microsoft.com/office/officeart/2005/8/layout/cycle8"/>
    <dgm:cxn modelId="{36A27C4F-B31E-4282-81BC-039FA0AD15A4}" type="presParOf" srcId="{A8B0A04A-959A-4D63-B1FE-CB8CF3DA6978}" destId="{198E3F47-7287-4EB7-8879-2A3D27B7881E}" srcOrd="13" destOrd="0" presId="urn:microsoft.com/office/officeart/2005/8/layout/cycle8"/>
    <dgm:cxn modelId="{4A968933-6E3A-4310-9EA5-E260F659C46A}" type="presParOf" srcId="{A8B0A04A-959A-4D63-B1FE-CB8CF3DA6978}" destId="{0F4C7289-535D-422D-B3A6-07C351712D7F}" srcOrd="14" destOrd="0" presId="urn:microsoft.com/office/officeart/2005/8/layout/cycle8"/>
    <dgm:cxn modelId="{493B5875-0369-4070-A5D8-FAD754A956F7}" type="presParOf" srcId="{A8B0A04A-959A-4D63-B1FE-CB8CF3DA6978}" destId="{E71F0FC8-4698-4B90-819A-99A306155BE6}" srcOrd="15" destOrd="0" presId="urn:microsoft.com/office/officeart/2005/8/layout/cycle8"/>
    <dgm:cxn modelId="{3F562F62-33A2-43BB-82EB-E18AAF1092A4}" type="presParOf" srcId="{A8B0A04A-959A-4D63-B1FE-CB8CF3DA6978}" destId="{4303940A-2C67-4AB4-A383-2E40242FCD3F}" srcOrd="16" destOrd="0" presId="urn:microsoft.com/office/officeart/2005/8/layout/cycle8"/>
    <dgm:cxn modelId="{2A52D936-FF19-4403-9E5B-9C20CBB47191}" type="presParOf" srcId="{A8B0A04A-959A-4D63-B1FE-CB8CF3DA6978}" destId="{786F0F5E-5F13-443B-8A8E-9F1B51C3D68D}" srcOrd="17" destOrd="0" presId="urn:microsoft.com/office/officeart/2005/8/layout/cycle8"/>
    <dgm:cxn modelId="{D651840B-939A-4C9A-872A-76C6081D16AE}" type="presParOf" srcId="{A8B0A04A-959A-4D63-B1FE-CB8CF3DA6978}" destId="{E78E4115-3FBC-4A68-909B-58ACE1E90B00}" srcOrd="18" destOrd="0" presId="urn:microsoft.com/office/officeart/2005/8/layout/cycle8"/>
    <dgm:cxn modelId="{5F20F607-3C1B-4893-A8E1-AF7E383EF18A}" type="presParOf" srcId="{A8B0A04A-959A-4D63-B1FE-CB8CF3DA6978}" destId="{48F241D8-EDAA-40B2-B205-4F597C6755E9}" srcOrd="19" destOrd="0" presId="urn:microsoft.com/office/officeart/2005/8/layout/cycle8"/>
    <dgm:cxn modelId="{F5968FE2-7EBF-49DB-A032-33B9A75B83F8}" type="presParOf" srcId="{A8B0A04A-959A-4D63-B1FE-CB8CF3DA6978}" destId="{0AAF51C6-B8BC-4B9E-972B-E635483A4AF5}" srcOrd="20" destOrd="0" presId="urn:microsoft.com/office/officeart/2005/8/layout/cycle8"/>
    <dgm:cxn modelId="{EFDA7A9E-88C6-4E04-86CF-ADB4D77375BA}" type="presParOf" srcId="{A8B0A04A-959A-4D63-B1FE-CB8CF3DA6978}" destId="{9C4EC30D-AF96-44F5-8252-9BAB8D39FF6A}" srcOrd="21" destOrd="0" presId="urn:microsoft.com/office/officeart/2005/8/layout/cycle8"/>
    <dgm:cxn modelId="{8CC2284D-5921-43D6-B270-5337BA79E3E1}" type="presParOf" srcId="{A8B0A04A-959A-4D63-B1FE-CB8CF3DA6978}" destId="{D2BB86E2-B822-4D5C-A7CA-49D334472CD6}" srcOrd="22" destOrd="0" presId="urn:microsoft.com/office/officeart/2005/8/layout/cycle8"/>
    <dgm:cxn modelId="{050F10D4-BD5B-477C-A117-628AFD9033E0}" type="presParOf" srcId="{A8B0A04A-959A-4D63-B1FE-CB8CF3DA6978}" destId="{CAEF0072-DABC-4A0B-902D-ECF2B1E4BD84}" srcOrd="23" destOrd="0" presId="urn:microsoft.com/office/officeart/2005/8/layout/cycle8"/>
    <dgm:cxn modelId="{EA74633E-9275-4166-BB32-523C7001585F}" type="presParOf" srcId="{A8B0A04A-959A-4D63-B1FE-CB8CF3DA6978}" destId="{AACD13AA-41CA-4267-BEFD-CBB31012CA7E}" srcOrd="24" destOrd="0" presId="urn:microsoft.com/office/officeart/2005/8/layout/cycle8"/>
    <dgm:cxn modelId="{E5024DAA-83ED-444C-A2AC-092AF0176EFD}" type="presParOf" srcId="{A8B0A04A-959A-4D63-B1FE-CB8CF3DA6978}" destId="{C8D8D588-54A2-4CA8-BEA3-3D7CDCA4F90C}" srcOrd="25" destOrd="0" presId="urn:microsoft.com/office/officeart/2005/8/layout/cycle8"/>
    <dgm:cxn modelId="{5EFA7220-EF89-4C91-91BE-D9DDDD8B4E07}" type="presParOf" srcId="{A8B0A04A-959A-4D63-B1FE-CB8CF3DA6978}" destId="{D0CA1A87-4E35-46AA-BAE1-CEC18E36BA8D}" srcOrd="26" destOrd="0" presId="urn:microsoft.com/office/officeart/2005/8/layout/cycle8"/>
    <dgm:cxn modelId="{C9FD4D86-371F-40AC-807C-2E838E20FF7F}" type="presParOf" srcId="{A8B0A04A-959A-4D63-B1FE-CB8CF3DA6978}" destId="{5ACB89BE-1EE2-46C3-9399-37438E5E3759}" srcOrd="27" destOrd="0" presId="urn:microsoft.com/office/officeart/2005/8/layout/cycle8"/>
    <dgm:cxn modelId="{FD450C21-06B9-4281-8A85-830533270483}" type="presParOf" srcId="{A8B0A04A-959A-4D63-B1FE-CB8CF3DA6978}" destId="{9E620E3C-A5BA-4B1A-98A3-90398CCA10F3}" srcOrd="28" destOrd="0" presId="urn:microsoft.com/office/officeart/2005/8/layout/cycle8"/>
    <dgm:cxn modelId="{80BE1EB0-523F-4EB4-875E-C7A143BCBA7F}" type="presParOf" srcId="{A8B0A04A-959A-4D63-B1FE-CB8CF3DA6978}" destId="{70D15AEA-4BBD-4E2C-AE05-AB897147082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0D787-5EF8-4284-BBA0-3F1CFAD5DB08}">
      <dsp:nvSpPr>
        <dsp:cNvPr id="0" name=""/>
        <dsp:cNvSpPr/>
      </dsp:nvSpPr>
      <dsp:spPr>
        <a:xfrm>
          <a:off x="1524821" y="186621"/>
          <a:ext cx="2741343" cy="2741343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Expand 340b</a:t>
          </a:r>
          <a:endParaRPr lang="en-US" sz="1400" kern="1200" dirty="0"/>
        </a:p>
      </dsp:txBody>
      <dsp:txXfrm>
        <a:off x="2960763" y="536795"/>
        <a:ext cx="717970" cy="554795"/>
      </dsp:txXfrm>
    </dsp:sp>
    <dsp:sp modelId="{094F6146-FB58-43E0-9078-026DF3616537}">
      <dsp:nvSpPr>
        <dsp:cNvPr id="0" name=""/>
        <dsp:cNvSpPr/>
      </dsp:nvSpPr>
      <dsp:spPr>
        <a:xfrm>
          <a:off x="1557456" y="243080"/>
          <a:ext cx="2741343" cy="2741343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Increase revenue</a:t>
          </a:r>
          <a:endParaRPr lang="en-US" sz="1400" kern="1200" dirty="0"/>
        </a:p>
      </dsp:txBody>
      <dsp:txXfrm>
        <a:off x="3417653" y="1352671"/>
        <a:ext cx="750605" cy="538478"/>
      </dsp:txXfrm>
    </dsp:sp>
    <dsp:sp modelId="{B7D138BB-1A44-40DD-A164-6C13D3150E96}">
      <dsp:nvSpPr>
        <dsp:cNvPr id="0" name=""/>
        <dsp:cNvSpPr/>
      </dsp:nvSpPr>
      <dsp:spPr>
        <a:xfrm>
          <a:off x="1524821" y="299538"/>
          <a:ext cx="2741343" cy="2741343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Expand services</a:t>
          </a:r>
          <a:endParaRPr lang="en-US" sz="1400" kern="1200" dirty="0"/>
        </a:p>
      </dsp:txBody>
      <dsp:txXfrm>
        <a:off x="2960763" y="2152230"/>
        <a:ext cx="717970" cy="554795"/>
      </dsp:txXfrm>
    </dsp:sp>
    <dsp:sp modelId="{458E2617-C463-4D54-87D8-03DC5F6E761A}">
      <dsp:nvSpPr>
        <dsp:cNvPr id="0" name=""/>
        <dsp:cNvSpPr/>
      </dsp:nvSpPr>
      <dsp:spPr>
        <a:xfrm>
          <a:off x="1459551" y="299538"/>
          <a:ext cx="2741343" cy="2741343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Improve services</a:t>
          </a:r>
          <a:endParaRPr lang="en-US" sz="1400" kern="1200" dirty="0"/>
        </a:p>
      </dsp:txBody>
      <dsp:txXfrm>
        <a:off x="2046981" y="2152230"/>
        <a:ext cx="717970" cy="554795"/>
      </dsp:txXfrm>
    </dsp:sp>
    <dsp:sp modelId="{4303940A-2C67-4AB4-A383-2E40242FCD3F}">
      <dsp:nvSpPr>
        <dsp:cNvPr id="0" name=""/>
        <dsp:cNvSpPr/>
      </dsp:nvSpPr>
      <dsp:spPr>
        <a:xfrm>
          <a:off x="1426916" y="243080"/>
          <a:ext cx="2741343" cy="2741343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Increase patients</a:t>
          </a:r>
          <a:endParaRPr lang="en-US" sz="1400" kern="1200" dirty="0"/>
        </a:p>
      </dsp:txBody>
      <dsp:txXfrm>
        <a:off x="1557456" y="1352671"/>
        <a:ext cx="750605" cy="538478"/>
      </dsp:txXfrm>
    </dsp:sp>
    <dsp:sp modelId="{0AAF51C6-B8BC-4B9E-972B-E635483A4AF5}">
      <dsp:nvSpPr>
        <dsp:cNvPr id="0" name=""/>
        <dsp:cNvSpPr/>
      </dsp:nvSpPr>
      <dsp:spPr>
        <a:xfrm>
          <a:off x="1459551" y="186621"/>
          <a:ext cx="2741343" cy="2741343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Reduce costs</a:t>
          </a:r>
          <a:endParaRPr lang="en-US" sz="1400" kern="1200" dirty="0"/>
        </a:p>
      </dsp:txBody>
      <dsp:txXfrm>
        <a:off x="2046981" y="536795"/>
        <a:ext cx="717970" cy="554795"/>
      </dsp:txXfrm>
    </dsp:sp>
    <dsp:sp modelId="{AACD13AA-41CA-4267-BEFD-CBB31012CA7E}">
      <dsp:nvSpPr>
        <dsp:cNvPr id="0" name=""/>
        <dsp:cNvSpPr/>
      </dsp:nvSpPr>
      <dsp:spPr>
        <a:xfrm>
          <a:off x="1355019" y="16919"/>
          <a:ext cx="3080747" cy="308074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8D588-54A2-4CA8-BEA3-3D7CDCA4F90C}">
      <dsp:nvSpPr>
        <dsp:cNvPr id="0" name=""/>
        <dsp:cNvSpPr/>
      </dsp:nvSpPr>
      <dsp:spPr>
        <a:xfrm>
          <a:off x="1387654" y="73378"/>
          <a:ext cx="3080747" cy="3080747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A1A87-4E35-46AA-BAE1-CEC18E36BA8D}">
      <dsp:nvSpPr>
        <dsp:cNvPr id="0" name=""/>
        <dsp:cNvSpPr/>
      </dsp:nvSpPr>
      <dsp:spPr>
        <a:xfrm>
          <a:off x="1355019" y="129836"/>
          <a:ext cx="3080747" cy="3080747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B89BE-1EE2-46C3-9399-37438E5E3759}">
      <dsp:nvSpPr>
        <dsp:cNvPr id="0" name=""/>
        <dsp:cNvSpPr/>
      </dsp:nvSpPr>
      <dsp:spPr>
        <a:xfrm>
          <a:off x="1289949" y="129836"/>
          <a:ext cx="3080747" cy="3080747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20E3C-A5BA-4B1A-98A3-90398CCA10F3}">
      <dsp:nvSpPr>
        <dsp:cNvPr id="0" name=""/>
        <dsp:cNvSpPr/>
      </dsp:nvSpPr>
      <dsp:spPr>
        <a:xfrm>
          <a:off x="1257314" y="73378"/>
          <a:ext cx="3080747" cy="3080747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15AEA-4BBD-4E2C-AE05-AB897147082A}">
      <dsp:nvSpPr>
        <dsp:cNvPr id="0" name=""/>
        <dsp:cNvSpPr/>
      </dsp:nvSpPr>
      <dsp:spPr>
        <a:xfrm>
          <a:off x="1289949" y="16919"/>
          <a:ext cx="3080747" cy="3080747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737E2-46FD-3742-BC67-55F5354BD56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D1FDB-CE02-974B-9AB1-974DAEB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9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41375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rgbClr val="F0B31C"/>
                </a:solidFill>
              </a:defRPr>
            </a:lvl1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i="1" dirty="0" smtClean="0"/>
              <a:t>text</a:t>
            </a:r>
            <a:endParaRPr lang="en-US" alt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2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B3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0B31C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629150"/>
            <a:ext cx="20574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7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>
                <a:solidFill>
                  <a:srgbClr val="F0B3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629150"/>
            <a:ext cx="20574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B3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>
                <a:solidFill>
                  <a:srgbClr val="F0B31C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>
                <a:solidFill>
                  <a:srgbClr val="F0B31C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629150"/>
            <a:ext cx="20574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5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>
            <a:lvl1pPr>
              <a:defRPr>
                <a:solidFill>
                  <a:srgbClr val="F0B3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0B3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0B3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629150"/>
            <a:ext cx="20574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0B31C"/>
                </a:solidFill>
              </a:defRPr>
            </a:lvl1pPr>
          </a:lstStyle>
          <a:p>
            <a:r>
              <a:rPr lang="en-US" dirty="0" err="1" smtClean="0"/>
              <a:t>Muus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629150"/>
            <a:ext cx="20574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629150"/>
            <a:ext cx="20574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>
                <a:solidFill>
                  <a:srgbClr val="F0B3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>
                <a:solidFill>
                  <a:srgbClr val="F0B31C"/>
                </a:solidFill>
              </a:defRPr>
            </a:lvl1pPr>
            <a:lvl2pPr>
              <a:defRPr sz="2800">
                <a:solidFill>
                  <a:srgbClr val="F0B31C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629150"/>
            <a:ext cx="20574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9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>
                <a:solidFill>
                  <a:srgbClr val="F0B3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629150"/>
            <a:ext cx="20574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9B85-2BE0-6E4A-B7DE-5D7B9AFCFAE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Quality </a:t>
            </a:r>
            <a:r>
              <a:rPr lang="en-US" dirty="0"/>
              <a:t>i</a:t>
            </a:r>
            <a:r>
              <a:rPr lang="en-US" dirty="0" smtClean="0"/>
              <a:t>mprovement</a:t>
            </a:r>
            <a:br>
              <a:rPr lang="en-US" dirty="0" smtClean="0"/>
            </a:br>
            <a:r>
              <a:rPr lang="en-US" dirty="0" smtClean="0"/>
              <a:t>reduced bleeding and hospital costs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Samuel Merrill MD PhD</a:t>
            </a:r>
          </a:p>
          <a:p>
            <a:r>
              <a:rPr lang="en-US" dirty="0" smtClean="0"/>
              <a:t>Classical Hematology</a:t>
            </a:r>
          </a:p>
          <a:p>
            <a:r>
              <a:rPr lang="en-US" dirty="0" smtClean="0"/>
              <a:t>Medical Director, Hemophilia Treatment Center</a:t>
            </a:r>
          </a:p>
          <a:p>
            <a:r>
              <a:rPr lang="en-US" dirty="0" smtClean="0"/>
              <a:t>Region III Meeting, Alexandria VA</a:t>
            </a:r>
          </a:p>
          <a:p>
            <a:r>
              <a:rPr lang="en-US" dirty="0" smtClean="0"/>
              <a:t>4/12/2024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309" t="43308" r="8318" b="3308"/>
          <a:stretch/>
        </p:blipFill>
        <p:spPr>
          <a:xfrm>
            <a:off x="6248400" y="2495550"/>
            <a:ext cx="2747386" cy="2300288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7467600" y="310515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2014, 2017 HTC surveys </a:t>
            </a:r>
            <a:br>
              <a:rPr lang="en-US" dirty="0" smtClean="0"/>
            </a:br>
            <a:r>
              <a:rPr lang="en-US" dirty="0" smtClean="0"/>
              <a:t>2019 WV NBDF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“Have a direct phone line to nurse coordinator.”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Communication difficulty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Timely appointments (availability)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L</a:t>
            </a:r>
            <a:r>
              <a:rPr lang="en-US" dirty="0" smtClean="0"/>
              <a:t>imited services available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Quality of care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Care coordination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Low </a:t>
            </a:r>
            <a:r>
              <a:rPr lang="en-US" dirty="0" smtClean="0"/>
              <a:t>scores for </a:t>
            </a:r>
            <a:r>
              <a:rPr lang="en-US" dirty="0"/>
              <a:t>PCP coordination, provider coordination, ease of care, and ability to reach HTC urgently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ATHN database and data entry </a:t>
            </a:r>
            <a:r>
              <a:rPr lang="en-US" dirty="0" smtClean="0"/>
              <a:t>(limitation)</a:t>
            </a:r>
            <a:endParaRPr lang="en-US" dirty="0" smtClean="0"/>
          </a:p>
          <a:p>
            <a:r>
              <a:rPr lang="en-US" dirty="0" smtClean="0"/>
              <a:t>Epic data pull (manually)</a:t>
            </a:r>
          </a:p>
          <a:p>
            <a:r>
              <a:rPr lang="en-US" dirty="0" smtClean="0"/>
              <a:t>3yr review: preventable hospitalizations were common</a:t>
            </a:r>
          </a:p>
          <a:p>
            <a:pPr lvl="1"/>
            <a:r>
              <a:rPr lang="en-US" dirty="0" smtClean="0"/>
              <a:t>“out of factor and bleeding”</a:t>
            </a:r>
          </a:p>
          <a:p>
            <a:pPr lvl="1"/>
            <a:r>
              <a:rPr lang="en-US" dirty="0" smtClean="0"/>
              <a:t>Bleeding and not using prophylaxis (</a:t>
            </a:r>
            <a:r>
              <a:rPr lang="en-US" dirty="0" err="1" smtClean="0"/>
              <a:t>PwSHA</a:t>
            </a:r>
            <a:r>
              <a:rPr lang="en-US" dirty="0" smtClean="0"/>
              <a:t>/</a:t>
            </a:r>
            <a:r>
              <a:rPr lang="en-US" dirty="0" err="1" smtClean="0"/>
              <a:t>PwSHB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Sequelae of poor dental care</a:t>
            </a:r>
          </a:p>
          <a:p>
            <a:pPr lvl="1"/>
            <a:r>
              <a:rPr lang="en-US" dirty="0" smtClean="0"/>
              <a:t>Septic joints</a:t>
            </a:r>
          </a:p>
          <a:p>
            <a:pPr lvl="1"/>
            <a:r>
              <a:rPr lang="en-US" dirty="0" smtClean="0"/>
              <a:t>Poor follow up, poor use of prophylaxis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Measure-Analyze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08150"/>
            <a:ext cx="8871803" cy="292417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143000" y="1962150"/>
            <a:ext cx="152400" cy="2286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438400" y="3257550"/>
            <a:ext cx="152400" cy="2286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067050" y="3336235"/>
            <a:ext cx="152400" cy="2286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543800" y="3638550"/>
            <a:ext cx="152400" cy="2286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010150" y="3524250"/>
            <a:ext cx="152400" cy="2286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400" y="590550"/>
            <a:ext cx="4876800" cy="441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666750"/>
            <a:ext cx="4953000" cy="414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QI Umbrella: resiliency redundancy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95763"/>
            <a:ext cx="7886700" cy="212169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Prevent bleeds: prophylaxis, PRN doses at home, novel therapy (emicizumab), </a:t>
            </a:r>
            <a:r>
              <a:rPr lang="en-US" dirty="0" err="1" smtClean="0"/>
              <a:t>antifibrinolytics</a:t>
            </a:r>
            <a:r>
              <a:rPr lang="en-US" dirty="0" smtClean="0"/>
              <a:t>, patient education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Access to care: urgent visits, reserved clinical time, encourage follow ups, return patient calls promptly, use of telemedicine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Communication: </a:t>
            </a:r>
            <a:r>
              <a:rPr lang="en-US" dirty="0" err="1" smtClean="0"/>
              <a:t>MyChart</a:t>
            </a:r>
            <a:r>
              <a:rPr lang="en-US" dirty="0" smtClean="0"/>
              <a:t>, phone line, procedural plans, communication to primary care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Expectations: timelines for surgery, factor requests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Logistics: blood bank, lab testing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Additional services: dental care, mental health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Prevention: get a PCP, test for HIV, test for HCV, evaluate cirrhosis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Procedure management: plans, pharmacy, perioperative safety</a:t>
            </a:r>
          </a:p>
          <a:p>
            <a:endParaRPr lang="en-US" dirty="0"/>
          </a:p>
        </p:txBody>
      </p:sp>
      <p:sp>
        <p:nvSpPr>
          <p:cNvPr id="4" name="AutoShape 2" descr="Swiss Cheese Nutrition Facts - Eat This Much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178" t="20548" r="26730" b="18379"/>
          <a:stretch/>
        </p:blipFill>
        <p:spPr>
          <a:xfrm>
            <a:off x="1034868" y="1068960"/>
            <a:ext cx="1212487" cy="1257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178" t="20548" r="26730" b="18379"/>
          <a:stretch/>
        </p:blipFill>
        <p:spPr>
          <a:xfrm rot="5400000">
            <a:off x="2346290" y="1063619"/>
            <a:ext cx="1212489" cy="1257958"/>
          </a:xfrm>
          <a:prstGeom prst="rect">
            <a:avLst/>
          </a:prstGeom>
        </p:spPr>
      </p:pic>
      <p:pic>
        <p:nvPicPr>
          <p:cNvPr id="1028" name="Picture 4" descr="https://mms-images.out.customink.com/mms/images/catalog/cfcb8114a94f3188b6c60e5296b94d65/colors/1108203/views/alt/front_medium.png?placeMax=1&amp;placeMaxPct=0.8&amp;placeUseProduct=1&amp;placeUseView=front&amp;autoNegate=1&amp;digest=000000028&amp;ixbg=%23ffffff&amp;ixfm=jpeg&amp;ixq=60&amp;ixw=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51818" y="1106535"/>
            <a:ext cx="923924" cy="8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905000" y="1504950"/>
            <a:ext cx="28035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1199" y="1268412"/>
            <a:ext cx="198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Poka</a:t>
            </a:r>
            <a:r>
              <a:rPr lang="en-US" sz="2400" dirty="0" smtClean="0">
                <a:solidFill>
                  <a:schemeClr val="bg1"/>
                </a:solidFill>
              </a:rPr>
              <a:t>-yoke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8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Analyze: Goal 100—Goal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Goal 100</a:t>
            </a:r>
          </a:p>
          <a:p>
            <a:pPr lvl="1"/>
            <a:r>
              <a:rPr lang="en-US" dirty="0" smtClean="0"/>
              <a:t>Use of prophylaxis (</a:t>
            </a:r>
            <a:r>
              <a:rPr lang="en-US" dirty="0" err="1" smtClean="0"/>
              <a:t>PwSHA</a:t>
            </a:r>
            <a:r>
              <a:rPr lang="en-US" dirty="0" smtClean="0"/>
              <a:t>, </a:t>
            </a:r>
            <a:r>
              <a:rPr lang="en-US" dirty="0" err="1" smtClean="0"/>
              <a:t>PwSHB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of prophylaxis (lab mild/moderate with severe phenotype)</a:t>
            </a:r>
          </a:p>
          <a:p>
            <a:pPr lvl="1"/>
            <a:r>
              <a:rPr lang="en-US" dirty="0" smtClean="0"/>
              <a:t>Have a PCP</a:t>
            </a:r>
          </a:p>
          <a:p>
            <a:pPr lvl="1"/>
            <a:r>
              <a:rPr lang="en-US" dirty="0" smtClean="0"/>
              <a:t>Written procedure management plans</a:t>
            </a:r>
          </a:p>
          <a:p>
            <a:pPr lvl="1"/>
            <a:r>
              <a:rPr lang="en-US" dirty="0" smtClean="0"/>
              <a:t>Timely return of patient calls (within 1hr)</a:t>
            </a:r>
          </a:p>
          <a:p>
            <a:pPr lvl="1"/>
            <a:r>
              <a:rPr lang="en-US" dirty="0" smtClean="0"/>
              <a:t>Enrollment in patient portal</a:t>
            </a:r>
          </a:p>
          <a:p>
            <a:pPr lvl="1"/>
            <a:r>
              <a:rPr lang="en-US" dirty="0" smtClean="0"/>
              <a:t>Dental care</a:t>
            </a:r>
          </a:p>
          <a:p>
            <a:pPr lvl="1"/>
            <a:r>
              <a:rPr lang="en-US" dirty="0" smtClean="0"/>
              <a:t>Is hemostatic therapy working?</a:t>
            </a:r>
          </a:p>
          <a:p>
            <a:pPr lvl="1"/>
            <a:r>
              <a:rPr lang="en-US" dirty="0" smtClean="0"/>
              <a:t>Preventative visits</a:t>
            </a:r>
          </a:p>
          <a:p>
            <a:r>
              <a:rPr lang="en-US" dirty="0" smtClean="0"/>
              <a:t>Goal 0</a:t>
            </a:r>
          </a:p>
          <a:p>
            <a:pPr lvl="1"/>
            <a:r>
              <a:rPr lang="en-US" dirty="0" smtClean="0"/>
              <a:t>“Out of factor and bleeding”</a:t>
            </a:r>
          </a:p>
          <a:p>
            <a:pPr lvl="1"/>
            <a:r>
              <a:rPr lang="en-US" dirty="0" smtClean="0"/>
              <a:t>Preventable hospitalizations and ER visits (PHER)</a:t>
            </a:r>
          </a:p>
          <a:p>
            <a:pPr lvl="1"/>
            <a:r>
              <a:rPr lang="en-US" dirty="0" smtClean="0"/>
              <a:t>Spontaneous bleeds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65334" y="1549401"/>
            <a:ext cx="2582333" cy="9482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AutoShape 4" descr="File:WVU flying WV Gold124.svg - Wikimedia Commons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30" name="Picture 6" descr="File:WVU flying WV Gold124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41" y="1612902"/>
            <a:ext cx="392026" cy="33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Blood drop.sv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18" y="2043220"/>
            <a:ext cx="187271" cy="3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90267" y="1643926"/>
            <a:ext cx="18582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 smtClean="0"/>
              <a:t>PwCBD</a:t>
            </a:r>
            <a:r>
              <a:rPr lang="en-US" sz="1350" dirty="0" smtClean="0"/>
              <a:t>	</a:t>
            </a:r>
            <a:r>
              <a:rPr lang="en-US" sz="1350" dirty="0"/>
              <a:t>	100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0266" y="2101107"/>
            <a:ext cx="16658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Hemophilia	</a:t>
            </a:r>
            <a:r>
              <a:rPr lang="en-US" sz="1350" dirty="0" smtClean="0"/>
              <a:t>	0</a:t>
            </a:r>
            <a:endParaRPr lang="en-US" sz="1350" dirty="0"/>
          </a:p>
        </p:txBody>
      </p:sp>
      <p:pic>
        <p:nvPicPr>
          <p:cNvPr id="1034" name="Picture 10" descr="File:American football.svg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579" y="2740554"/>
            <a:ext cx="502163" cy="5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9388" t="9552" r="38571" b="24292"/>
          <a:stretch/>
        </p:blipFill>
        <p:spPr>
          <a:xfrm>
            <a:off x="7238444" y="2677055"/>
            <a:ext cx="518848" cy="1037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59" y="2740554"/>
            <a:ext cx="578363" cy="57836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6781800" y="2926812"/>
            <a:ext cx="393180" cy="2058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848600" y="2926812"/>
            <a:ext cx="393180" cy="2058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Physician Checklist at visits</a:t>
            </a:r>
          </a:p>
          <a:p>
            <a:pPr lvl="1"/>
            <a:r>
              <a:rPr lang="en-US" dirty="0" smtClean="0"/>
              <a:t>Goal 100-Goal 0, &amp; Guideline based care</a:t>
            </a:r>
          </a:p>
          <a:p>
            <a:pPr lvl="1"/>
            <a:r>
              <a:rPr lang="en-US" dirty="0" smtClean="0"/>
              <a:t>Proactive </a:t>
            </a:r>
            <a:r>
              <a:rPr lang="en-US" dirty="0" err="1" smtClean="0"/>
              <a:t>poka</a:t>
            </a:r>
            <a:r>
              <a:rPr lang="en-US" dirty="0" smtClean="0"/>
              <a:t>-yoke</a:t>
            </a:r>
          </a:p>
          <a:p>
            <a:r>
              <a:rPr lang="en-US" dirty="0" smtClean="0"/>
              <a:t>Timely return of patient requests</a:t>
            </a:r>
          </a:p>
          <a:p>
            <a:pPr lvl="1"/>
            <a:r>
              <a:rPr lang="en-US" dirty="0" smtClean="0"/>
              <a:t>1hr, triaged by physician</a:t>
            </a:r>
          </a:p>
          <a:p>
            <a:pPr lvl="1"/>
            <a:r>
              <a:rPr lang="en-US" dirty="0" smtClean="0"/>
              <a:t>Reactive </a:t>
            </a:r>
            <a:r>
              <a:rPr lang="en-US" dirty="0" err="1" smtClean="0"/>
              <a:t>poka</a:t>
            </a:r>
            <a:r>
              <a:rPr lang="en-US" dirty="0" smtClean="0"/>
              <a:t>-yoke</a:t>
            </a:r>
          </a:p>
          <a:p>
            <a:r>
              <a:rPr lang="en-US" dirty="0" smtClean="0"/>
              <a:t>Dedicated physician time for urgent management</a:t>
            </a:r>
          </a:p>
          <a:p>
            <a:pPr lvl="1"/>
            <a:r>
              <a:rPr lang="en-US" dirty="0" smtClean="0"/>
              <a:t>Was volunteered effort</a:t>
            </a:r>
          </a:p>
        </p:txBody>
      </p:sp>
    </p:spTree>
    <p:extLst>
      <p:ext uri="{BB962C8B-B14F-4D97-AF65-F5344CB8AC3E}">
        <p14:creationId xmlns:p14="http://schemas.microsoft.com/office/powerpoint/2010/main" val="9865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Q6 month analysis of PHER</a:t>
            </a:r>
          </a:p>
          <a:p>
            <a:r>
              <a:rPr lang="en-US" dirty="0" smtClean="0"/>
              <a:t>Reactive </a:t>
            </a:r>
            <a:r>
              <a:rPr lang="en-US" dirty="0" err="1" smtClean="0"/>
              <a:t>poka</a:t>
            </a:r>
            <a:r>
              <a:rPr lang="en-US" dirty="0" smtClean="0"/>
              <a:t>-yoke</a:t>
            </a:r>
          </a:p>
          <a:p>
            <a:r>
              <a:rPr lang="en-US" dirty="0" smtClean="0"/>
              <a:t>Final Analysis</a:t>
            </a:r>
          </a:p>
        </p:txBody>
      </p:sp>
    </p:spTree>
    <p:extLst>
      <p:ext uri="{BB962C8B-B14F-4D97-AF65-F5344CB8AC3E}">
        <p14:creationId xmlns:p14="http://schemas.microsoft.com/office/powerpoint/2010/main" val="20874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Adult patients treated at the HTC</a:t>
            </a:r>
          </a:p>
          <a:p>
            <a:pPr lvl="1"/>
            <a:r>
              <a:rPr lang="en-US" dirty="0" smtClean="0"/>
              <a:t>Excluded acquired hemophilia</a:t>
            </a:r>
          </a:p>
          <a:p>
            <a:r>
              <a:rPr lang="en-US" dirty="0" smtClean="0"/>
              <a:t>Baseline: 12/15/2016—12/15/2019</a:t>
            </a:r>
          </a:p>
          <a:p>
            <a:r>
              <a:rPr lang="en-US" dirty="0" smtClean="0"/>
              <a:t>Intervention: 12/16/2019—12/16/23</a:t>
            </a:r>
          </a:p>
          <a:p>
            <a:pPr lvl="1"/>
            <a:r>
              <a:rPr lang="en-US" dirty="0" smtClean="0"/>
              <a:t>Stopped early due to resource limitations: 7/22/22</a:t>
            </a:r>
          </a:p>
          <a:p>
            <a:pPr lvl="1"/>
            <a:r>
              <a:rPr lang="en-US" dirty="0" smtClean="0"/>
              <a:t>Clinical effort not </a:t>
            </a:r>
            <a:r>
              <a:rPr lang="en-US" dirty="0" smtClean="0"/>
              <a:t>supported</a:t>
            </a:r>
            <a:endParaRPr lang="en-US" dirty="0"/>
          </a:p>
          <a:p>
            <a:pPr lvl="1"/>
            <a:r>
              <a:rPr lang="en-US" dirty="0" smtClean="0"/>
              <a:t>Blinded: preventable vs non-preventable </a:t>
            </a:r>
            <a:endParaRPr lang="en-US" dirty="0" smtClean="0"/>
          </a:p>
          <a:p>
            <a:pPr lvl="1"/>
            <a:r>
              <a:rPr lang="en-US" dirty="0" smtClean="0"/>
              <a:t>Cycles: </a:t>
            </a:r>
            <a:endParaRPr lang="en-US" dirty="0" smtClean="0"/>
          </a:p>
          <a:p>
            <a:pPr lvl="2"/>
            <a:r>
              <a:rPr lang="en-US" dirty="0" smtClean="0"/>
              <a:t>“Hidden factory”: dental </a:t>
            </a:r>
            <a:r>
              <a:rPr lang="en-US" dirty="0" smtClean="0"/>
              <a:t>care, </a:t>
            </a:r>
            <a:r>
              <a:rPr lang="en-US" dirty="0" err="1" smtClean="0"/>
              <a:t>peri</a:t>
            </a:r>
            <a:r>
              <a:rPr lang="en-US" dirty="0" smtClean="0"/>
              <a:t>-operative safety</a:t>
            </a:r>
          </a:p>
          <a:p>
            <a:pPr lvl="2"/>
            <a:r>
              <a:rPr lang="en-US" dirty="0" smtClean="0"/>
              <a:t>“</a:t>
            </a:r>
            <a:r>
              <a:rPr lang="en-US" dirty="0" smtClean="0"/>
              <a:t>impossible” </a:t>
            </a:r>
            <a:r>
              <a:rPr lang="en-US" dirty="0" err="1" smtClean="0"/>
              <a:t>telemed</a:t>
            </a:r>
            <a:r>
              <a:rPr lang="en-US" dirty="0" smtClean="0"/>
              <a:t> situations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94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016556"/>
              </p:ext>
            </p:extLst>
          </p:nvPr>
        </p:nvGraphicFramePr>
        <p:xfrm>
          <a:off x="628650" y="1058435"/>
          <a:ext cx="8286750" cy="3986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1537">
                  <a:extLst>
                    <a:ext uri="{9D8B030D-6E8A-4147-A177-3AD203B41FA5}">
                      <a16:colId xmlns:a16="http://schemas.microsoft.com/office/drawing/2014/main" val="315674891"/>
                    </a:ext>
                  </a:extLst>
                </a:gridCol>
                <a:gridCol w="1188392">
                  <a:extLst>
                    <a:ext uri="{9D8B030D-6E8A-4147-A177-3AD203B41FA5}">
                      <a16:colId xmlns:a16="http://schemas.microsoft.com/office/drawing/2014/main" val="3341761278"/>
                    </a:ext>
                  </a:extLst>
                </a:gridCol>
                <a:gridCol w="1426071">
                  <a:extLst>
                    <a:ext uri="{9D8B030D-6E8A-4147-A177-3AD203B41FA5}">
                      <a16:colId xmlns:a16="http://schemas.microsoft.com/office/drawing/2014/main" val="2340388703"/>
                    </a:ext>
                  </a:extLst>
                </a:gridCol>
                <a:gridCol w="1188392">
                  <a:extLst>
                    <a:ext uri="{9D8B030D-6E8A-4147-A177-3AD203B41FA5}">
                      <a16:colId xmlns:a16="http://schemas.microsoft.com/office/drawing/2014/main" val="2503503418"/>
                    </a:ext>
                  </a:extLst>
                </a:gridCol>
                <a:gridCol w="1412358">
                  <a:extLst>
                    <a:ext uri="{9D8B030D-6E8A-4147-A177-3AD203B41FA5}">
                      <a16:colId xmlns:a16="http://schemas.microsoft.com/office/drawing/2014/main" val="1828399188"/>
                    </a:ext>
                  </a:extLst>
                </a:gridCol>
              </a:tblGrid>
              <a:tr h="464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Baseline cohort </a:t>
                      </a:r>
                      <a:endParaRPr lang="en-US" sz="15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500" b="1" u="none" strike="noStrike" dirty="0" smtClean="0">
                          <a:effectLst/>
                        </a:rPr>
                        <a:t>12/15/2016-12/15/2019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Intervention cohort 12/16/2019-7/22/2022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305632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</a:rPr>
                        <a:t>Demographic Characteristic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No. (%)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Median (range)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No. (%)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Median (range)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234701784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Age, yrs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62/62 (100)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39.5 (18-80)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88/88 (100)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42.5 (21-81)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2503419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Sex, male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47/62 (75.8)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60/88 (68.2)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289415693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Follow up, days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63,287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1,095 (53-1,095)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68,556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950 (16-950)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723274906"/>
                  </a:ext>
                </a:extLst>
              </a:tr>
              <a:tr h="23574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Race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314662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White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59/62 (95.2)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85/88 (96.6)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7171263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Black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1/62 (1.6)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1/88 (1.1)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979664815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Hispanic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2/62 (3.2)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2/88 (2.3)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5252971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No.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%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No.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643849120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Active cancer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2/62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3.2%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5.7%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95651895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Dementia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3/62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4.8%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4.5%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9523706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Cirrhosis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4/62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6.5%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5/88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5.7%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767940496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BMI &gt;30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33/62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53.2%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46/88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52.3%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28348546"/>
                  </a:ext>
                </a:extLst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>
            <a:off x="8552136" y="4095750"/>
            <a:ext cx="533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8534400" y="4324350"/>
            <a:ext cx="533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534400" y="4552950"/>
            <a:ext cx="533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Scientific advisory board: Roche</a:t>
            </a:r>
          </a:p>
          <a:p>
            <a:r>
              <a:rPr lang="en-US" dirty="0" smtClean="0"/>
              <a:t>Consultancy: Sanofi-Genzyme</a:t>
            </a:r>
          </a:p>
          <a:p>
            <a:endParaRPr lang="en-US" dirty="0"/>
          </a:p>
          <a:p>
            <a:r>
              <a:rPr lang="en-US" dirty="0" smtClean="0"/>
              <a:t>No 340b program/revenue conflict of interest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934615"/>
              </p:ext>
            </p:extLst>
          </p:nvPr>
        </p:nvGraphicFramePr>
        <p:xfrm>
          <a:off x="1091300" y="1733550"/>
          <a:ext cx="6885070" cy="2685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1994">
                  <a:extLst>
                    <a:ext uri="{9D8B030D-6E8A-4147-A177-3AD203B41FA5}">
                      <a16:colId xmlns:a16="http://schemas.microsoft.com/office/drawing/2014/main" val="2262639890"/>
                    </a:ext>
                  </a:extLst>
                </a:gridCol>
                <a:gridCol w="987380">
                  <a:extLst>
                    <a:ext uri="{9D8B030D-6E8A-4147-A177-3AD203B41FA5}">
                      <a16:colId xmlns:a16="http://schemas.microsoft.com/office/drawing/2014/main" val="3610940825"/>
                    </a:ext>
                  </a:extLst>
                </a:gridCol>
                <a:gridCol w="1184855">
                  <a:extLst>
                    <a:ext uri="{9D8B030D-6E8A-4147-A177-3AD203B41FA5}">
                      <a16:colId xmlns:a16="http://schemas.microsoft.com/office/drawing/2014/main" val="1896840743"/>
                    </a:ext>
                  </a:extLst>
                </a:gridCol>
                <a:gridCol w="987380">
                  <a:extLst>
                    <a:ext uri="{9D8B030D-6E8A-4147-A177-3AD203B41FA5}">
                      <a16:colId xmlns:a16="http://schemas.microsoft.com/office/drawing/2014/main" val="2781901146"/>
                    </a:ext>
                  </a:extLst>
                </a:gridCol>
                <a:gridCol w="1173461">
                  <a:extLst>
                    <a:ext uri="{9D8B030D-6E8A-4147-A177-3AD203B41FA5}">
                      <a16:colId xmlns:a16="http://schemas.microsoft.com/office/drawing/2014/main" val="1649618877"/>
                    </a:ext>
                  </a:extLst>
                </a:gridCol>
              </a:tblGrid>
              <a:tr h="268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Hemophilia 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33/62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53.2%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42/88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47.7%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401916047"/>
                  </a:ext>
                </a:extLst>
              </a:tr>
              <a:tr h="268546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HA with inhibitor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2/62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3.2%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3/88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3.4%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1877757"/>
                  </a:ext>
                </a:extLst>
              </a:tr>
              <a:tr h="268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Hemophilia B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12/62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19.4%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15/88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17.0%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643020947"/>
                  </a:ext>
                </a:extLst>
              </a:tr>
              <a:tr h="268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VWD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8/62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12.9%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13/88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14.8%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52549645"/>
                  </a:ext>
                </a:extLst>
              </a:tr>
              <a:tr h="268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Platelet disorders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3/62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4.8%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3.4%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079884720"/>
                  </a:ext>
                </a:extLst>
              </a:tr>
              <a:tr h="268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</a:rPr>
                        <a:t>Ehlers-Danlos </a:t>
                      </a:r>
                      <a:r>
                        <a:rPr lang="en-US" sz="1500" u="none" strike="noStrike" dirty="0">
                          <a:effectLst/>
                        </a:rPr>
                        <a:t>syndrome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1/62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1.6%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5.7%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91993321"/>
                  </a:ext>
                </a:extLst>
              </a:tr>
              <a:tr h="268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BDUC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2/62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3.2%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5.7%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90979373"/>
                  </a:ext>
                </a:extLst>
              </a:tr>
              <a:tr h="268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Factor XI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1/62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1.6%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3.4%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224482797"/>
                  </a:ext>
                </a:extLst>
              </a:tr>
              <a:tr h="268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Factor X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1/62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1.6%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1.1%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38920548"/>
                  </a:ext>
                </a:extLst>
              </a:tr>
              <a:tr h="268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Niemann-Pick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1/62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1.6%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1774556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882018"/>
              </p:ext>
            </p:extLst>
          </p:nvPr>
        </p:nvGraphicFramePr>
        <p:xfrm>
          <a:off x="3657600" y="983456"/>
          <a:ext cx="4318770" cy="750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4119">
                  <a:extLst>
                    <a:ext uri="{9D8B030D-6E8A-4147-A177-3AD203B41FA5}">
                      <a16:colId xmlns:a16="http://schemas.microsoft.com/office/drawing/2014/main" val="1334747016"/>
                    </a:ext>
                  </a:extLst>
                </a:gridCol>
                <a:gridCol w="1180944">
                  <a:extLst>
                    <a:ext uri="{9D8B030D-6E8A-4147-A177-3AD203B41FA5}">
                      <a16:colId xmlns:a16="http://schemas.microsoft.com/office/drawing/2014/main" val="2992739451"/>
                    </a:ext>
                  </a:extLst>
                </a:gridCol>
                <a:gridCol w="984119">
                  <a:extLst>
                    <a:ext uri="{9D8B030D-6E8A-4147-A177-3AD203B41FA5}">
                      <a16:colId xmlns:a16="http://schemas.microsoft.com/office/drawing/2014/main" val="4205502313"/>
                    </a:ext>
                  </a:extLst>
                </a:gridCol>
                <a:gridCol w="1169588">
                  <a:extLst>
                    <a:ext uri="{9D8B030D-6E8A-4147-A177-3AD203B41FA5}">
                      <a16:colId xmlns:a16="http://schemas.microsoft.com/office/drawing/2014/main" val="1823867298"/>
                    </a:ext>
                  </a:extLst>
                </a:gridCol>
              </a:tblGrid>
              <a:tr h="4643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Baseline cohort </a:t>
                      </a:r>
                      <a:endParaRPr lang="en-US" sz="15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500" b="1" u="none" strike="noStrike" dirty="0" smtClean="0">
                          <a:effectLst/>
                        </a:rPr>
                        <a:t>12/15/2016-12/15/2019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Intervention cohort 12/16/2019-7/22/2022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5755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No</a:t>
                      </a:r>
                      <a:r>
                        <a:rPr lang="en-US" sz="1500" b="1" u="none" strike="noStrike" dirty="0" smtClean="0">
                          <a:effectLst/>
                        </a:rPr>
                        <a:t>.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No.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88409390"/>
                  </a:ext>
                </a:extLst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7772400" y="2038350"/>
            <a:ext cx="533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774926"/>
              </p:ext>
            </p:extLst>
          </p:nvPr>
        </p:nvGraphicFramePr>
        <p:xfrm>
          <a:off x="490284" y="1330523"/>
          <a:ext cx="7390399" cy="3043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2225">
                  <a:extLst>
                    <a:ext uri="{9D8B030D-6E8A-4147-A177-3AD203B41FA5}">
                      <a16:colId xmlns:a16="http://schemas.microsoft.com/office/drawing/2014/main" val="3183122495"/>
                    </a:ext>
                  </a:extLst>
                </a:gridCol>
                <a:gridCol w="1024291">
                  <a:extLst>
                    <a:ext uri="{9D8B030D-6E8A-4147-A177-3AD203B41FA5}">
                      <a16:colId xmlns:a16="http://schemas.microsoft.com/office/drawing/2014/main" val="318641952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468912613"/>
                    </a:ext>
                  </a:extLst>
                </a:gridCol>
                <a:gridCol w="1937083">
                  <a:extLst>
                    <a:ext uri="{9D8B030D-6E8A-4147-A177-3AD203B41FA5}">
                      <a16:colId xmlns:a16="http://schemas.microsoft.com/office/drawing/2014/main" val="2492831417"/>
                    </a:ext>
                  </a:extLst>
                </a:gridCol>
              </a:tblGrid>
              <a:tr h="464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effectLst/>
                        </a:rPr>
                        <a:t>Proportion of patients with non preventable visits: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0.19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0.17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-0.145 to 0.105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517172146"/>
                  </a:ext>
                </a:extLst>
              </a:tr>
              <a:tr h="24288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</a:rPr>
                        <a:t>Proportion of patients with preventable: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402950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Hospitalization or ER visit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0.24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0.05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0.074 to 0.306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56235210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ER visit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0.19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0.03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0.056 to 0.264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88525255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Hospitalization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0.13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0.02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0.021 to 0.199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007004190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>
                          <a:effectLst/>
                        </a:rPr>
                        <a:t>Annualized preventable visit/patient: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 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 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RRR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382000102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Hospitalization or 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0.219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0.032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85.4%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454156478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0.127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0.021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83.2%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243344153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Hospitalization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0.092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0.011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88.5%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5407001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894055"/>
              </p:ext>
            </p:extLst>
          </p:nvPr>
        </p:nvGraphicFramePr>
        <p:xfrm>
          <a:off x="490284" y="570520"/>
          <a:ext cx="7390400" cy="744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5916">
                  <a:extLst>
                    <a:ext uri="{9D8B030D-6E8A-4147-A177-3AD203B41FA5}">
                      <a16:colId xmlns:a16="http://schemas.microsoft.com/office/drawing/2014/main" val="114307345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26155785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671806413"/>
                    </a:ext>
                  </a:extLst>
                </a:gridCol>
                <a:gridCol w="1708484">
                  <a:extLst>
                    <a:ext uri="{9D8B030D-6E8A-4147-A177-3AD203B41FA5}">
                      <a16:colId xmlns:a16="http://schemas.microsoft.com/office/drawing/2014/main" val="3439707796"/>
                    </a:ext>
                  </a:extLst>
                </a:gridCol>
              </a:tblGrid>
              <a:tr h="7442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Outcome Measures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 smtClean="0">
                          <a:effectLst/>
                        </a:rPr>
                        <a:t>Baseline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 smtClean="0">
                          <a:effectLst/>
                        </a:rPr>
                        <a:t>Intervention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95% CI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3453807499"/>
                  </a:ext>
                </a:extLst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>
            <a:off x="7657081" y="1504950"/>
            <a:ext cx="757435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P=0.75</a:t>
            </a:r>
            <a:endParaRPr lang="en-US" sz="1000" dirty="0"/>
          </a:p>
        </p:txBody>
      </p:sp>
      <p:sp>
        <p:nvSpPr>
          <p:cNvPr id="7" name="Left Arrow 6"/>
          <p:cNvSpPr/>
          <p:nvPr/>
        </p:nvSpPr>
        <p:spPr>
          <a:xfrm>
            <a:off x="7638216" y="3126070"/>
            <a:ext cx="1016867" cy="3045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P=0.0075</a:t>
            </a:r>
            <a:endParaRPr lang="en-US" sz="1350" dirty="0"/>
          </a:p>
        </p:txBody>
      </p:sp>
      <p:sp>
        <p:nvSpPr>
          <p:cNvPr id="8" name="Left Arrow 7"/>
          <p:cNvSpPr/>
          <p:nvPr/>
        </p:nvSpPr>
        <p:spPr>
          <a:xfrm>
            <a:off x="7692793" y="2168581"/>
            <a:ext cx="1016867" cy="3045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P=0.0006</a:t>
            </a:r>
            <a:endParaRPr lang="en-US" sz="1350" dirty="0"/>
          </a:p>
        </p:txBody>
      </p:sp>
      <p:sp>
        <p:nvSpPr>
          <p:cNvPr id="9" name="Left Arrow 8"/>
          <p:cNvSpPr/>
          <p:nvPr/>
        </p:nvSpPr>
        <p:spPr>
          <a:xfrm>
            <a:off x="7641529" y="2644600"/>
            <a:ext cx="1016867" cy="3045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P=0.001</a:t>
            </a:r>
            <a:endParaRPr lang="en-US" sz="1350" dirty="0"/>
          </a:p>
        </p:txBody>
      </p:sp>
      <p:sp>
        <p:nvSpPr>
          <p:cNvPr id="10" name="Left Arrow 9"/>
          <p:cNvSpPr/>
          <p:nvPr/>
        </p:nvSpPr>
        <p:spPr>
          <a:xfrm>
            <a:off x="7608399" y="3627120"/>
            <a:ext cx="1016867" cy="3045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7907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Non-preventable visits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407702"/>
              </p:ext>
            </p:extLst>
          </p:nvPr>
        </p:nvGraphicFramePr>
        <p:xfrm>
          <a:off x="1371600" y="1825246"/>
          <a:ext cx="5257800" cy="1997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1683">
                  <a:extLst>
                    <a:ext uri="{9D8B030D-6E8A-4147-A177-3AD203B41FA5}">
                      <a16:colId xmlns:a16="http://schemas.microsoft.com/office/drawing/2014/main" val="976811477"/>
                    </a:ext>
                  </a:extLst>
                </a:gridCol>
                <a:gridCol w="1070780">
                  <a:extLst>
                    <a:ext uri="{9D8B030D-6E8A-4147-A177-3AD203B41FA5}">
                      <a16:colId xmlns:a16="http://schemas.microsoft.com/office/drawing/2014/main" val="3147302922"/>
                    </a:ext>
                  </a:extLst>
                </a:gridCol>
                <a:gridCol w="1345337">
                  <a:extLst>
                    <a:ext uri="{9D8B030D-6E8A-4147-A177-3AD203B41FA5}">
                      <a16:colId xmlns:a16="http://schemas.microsoft.com/office/drawing/2014/main" val="3693990614"/>
                    </a:ext>
                  </a:extLst>
                </a:gridCol>
              </a:tblGrid>
              <a:tr h="25057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High risk trauma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3426608983"/>
                  </a:ext>
                </a:extLst>
              </a:tr>
              <a:tr h="25057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Bleeding despite home therapy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4157432540"/>
                  </a:ext>
                </a:extLst>
              </a:tr>
              <a:tr h="25057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Malignancy and bleeding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445719338"/>
                  </a:ext>
                </a:extLst>
              </a:tr>
              <a:tr h="25057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Unexplained hematuria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3737938530"/>
                  </a:ext>
                </a:extLst>
              </a:tr>
              <a:tr h="25057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Post-procedure bleeding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832037387"/>
                  </a:ext>
                </a:extLst>
              </a:tr>
              <a:tr h="494491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High risk GI bleed (hematemesis, cirrhosis)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4273610282"/>
                  </a:ext>
                </a:extLst>
              </a:tr>
              <a:tr h="25057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Early pregnancy bleeding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354661947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52161"/>
              </p:ext>
            </p:extLst>
          </p:nvPr>
        </p:nvGraphicFramePr>
        <p:xfrm>
          <a:off x="2819400" y="1360902"/>
          <a:ext cx="4876366" cy="464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179">
                  <a:extLst>
                    <a:ext uri="{9D8B030D-6E8A-4147-A177-3AD203B41FA5}">
                      <a16:colId xmlns:a16="http://schemas.microsoft.com/office/drawing/2014/main" val="1092889521"/>
                    </a:ext>
                  </a:extLst>
                </a:gridCol>
                <a:gridCol w="1333415">
                  <a:extLst>
                    <a:ext uri="{9D8B030D-6E8A-4147-A177-3AD203B41FA5}">
                      <a16:colId xmlns:a16="http://schemas.microsoft.com/office/drawing/2014/main" val="2277411646"/>
                    </a:ext>
                  </a:extLst>
                </a:gridCol>
                <a:gridCol w="1111179">
                  <a:extLst>
                    <a:ext uri="{9D8B030D-6E8A-4147-A177-3AD203B41FA5}">
                      <a16:colId xmlns:a16="http://schemas.microsoft.com/office/drawing/2014/main" val="1461475328"/>
                    </a:ext>
                  </a:extLst>
                </a:gridCol>
                <a:gridCol w="1320593">
                  <a:extLst>
                    <a:ext uri="{9D8B030D-6E8A-4147-A177-3AD203B41FA5}">
                      <a16:colId xmlns:a16="http://schemas.microsoft.com/office/drawing/2014/main" val="1208551413"/>
                    </a:ext>
                  </a:extLst>
                </a:gridCol>
              </a:tblGrid>
              <a:tr h="4643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Baseline cohort </a:t>
                      </a:r>
                      <a:endParaRPr lang="en-US" sz="15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500" b="1" u="none" strike="noStrike" dirty="0" smtClean="0">
                          <a:effectLst/>
                        </a:rPr>
                        <a:t>12/15/2016-12/15/2019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Intervention cohort 12/16/2019-7/22/2022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027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6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14350"/>
            <a:ext cx="633256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Visits and Intervention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13624" y="1045369"/>
          <a:ext cx="7129465" cy="3300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5425">
                  <a:extLst>
                    <a:ext uri="{9D8B030D-6E8A-4147-A177-3AD203B41FA5}">
                      <a16:colId xmlns:a16="http://schemas.microsoft.com/office/drawing/2014/main" val="3175541047"/>
                    </a:ext>
                  </a:extLst>
                </a:gridCol>
                <a:gridCol w="893510">
                  <a:extLst>
                    <a:ext uri="{9D8B030D-6E8A-4147-A177-3AD203B41FA5}">
                      <a16:colId xmlns:a16="http://schemas.microsoft.com/office/drawing/2014/main" val="2655920507"/>
                    </a:ext>
                  </a:extLst>
                </a:gridCol>
                <a:gridCol w="893510">
                  <a:extLst>
                    <a:ext uri="{9D8B030D-6E8A-4147-A177-3AD203B41FA5}">
                      <a16:colId xmlns:a16="http://schemas.microsoft.com/office/drawing/2014/main" val="1686214745"/>
                    </a:ext>
                  </a:extLst>
                </a:gridCol>
                <a:gridCol w="893510">
                  <a:extLst>
                    <a:ext uri="{9D8B030D-6E8A-4147-A177-3AD203B41FA5}">
                      <a16:colId xmlns:a16="http://schemas.microsoft.com/office/drawing/2014/main" val="3795249920"/>
                    </a:ext>
                  </a:extLst>
                </a:gridCol>
                <a:gridCol w="893510">
                  <a:extLst>
                    <a:ext uri="{9D8B030D-6E8A-4147-A177-3AD203B41FA5}">
                      <a16:colId xmlns:a16="http://schemas.microsoft.com/office/drawing/2014/main" val="698568320"/>
                    </a:ext>
                  </a:extLst>
                </a:gridCol>
              </a:tblGrid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</a:rPr>
                        <a:t>Intervention management episodes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No.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Patients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Median*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Range*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487373462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Visits scheduled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85/88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1-10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339237178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Visits attended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182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80/85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1-10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393962863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Telemedicine attended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13/85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1-5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711479566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Management, outside of visit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1739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82/88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1-88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64099115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Managment, no visit scheduled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1/3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0-5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152460543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No.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Patients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Range**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398426787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Urgent interventions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135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63/88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71.6%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1-10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23909737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Procedure plan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38/88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43.2%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098336276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Bleeding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25/88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28.4%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99075657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Other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16/88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17.0%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33496166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Pregnancy/delivery plan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3.4%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881243989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Orthopedic fracture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3.4%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0064362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High-risk trauma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2/88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2.3%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480951400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4332686"/>
            <a:ext cx="7886700" cy="7846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  <p:sp>
        <p:nvSpPr>
          <p:cNvPr id="6" name="Left Arrow 5"/>
          <p:cNvSpPr/>
          <p:nvPr/>
        </p:nvSpPr>
        <p:spPr>
          <a:xfrm>
            <a:off x="7670785" y="1735016"/>
            <a:ext cx="1016867" cy="3045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4497169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0B31C"/>
                </a:solidFill>
              </a:rPr>
              <a:t>Only 55.2% of visits were attended</a:t>
            </a:r>
          </a:p>
          <a:p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7670784" y="2881588"/>
            <a:ext cx="1016867" cy="3045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Left Arrow 7"/>
          <p:cNvSpPr/>
          <p:nvPr/>
        </p:nvSpPr>
        <p:spPr>
          <a:xfrm>
            <a:off x="7670783" y="1382292"/>
            <a:ext cx="1016867" cy="3045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986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a substitute for HTC visit (MD only)</a:t>
            </a:r>
          </a:p>
          <a:p>
            <a:pPr lvl="1"/>
            <a:r>
              <a:rPr lang="en-US" dirty="0" smtClean="0"/>
              <a:t>COVID-19 enabled change</a:t>
            </a:r>
          </a:p>
          <a:p>
            <a:r>
              <a:rPr lang="en-US" dirty="0" smtClean="0"/>
              <a:t>Types: Video:8, Phone: 11</a:t>
            </a:r>
          </a:p>
          <a:p>
            <a:r>
              <a:rPr lang="en-US" dirty="0" smtClean="0"/>
              <a:t>Reasons</a:t>
            </a:r>
          </a:p>
          <a:p>
            <a:pPr lvl="1"/>
            <a:r>
              <a:rPr lang="en-US" dirty="0" smtClean="0"/>
              <a:t>Travel/distance: 8</a:t>
            </a:r>
          </a:p>
          <a:p>
            <a:pPr lvl="1"/>
            <a:r>
              <a:rPr lang="en-US" dirty="0" smtClean="0"/>
              <a:t>New born care: 2</a:t>
            </a:r>
          </a:p>
          <a:p>
            <a:pPr lvl="1"/>
            <a:r>
              <a:rPr lang="en-US" dirty="0" smtClean="0"/>
              <a:t>Medical comorbidity: 3 (paralysis, unable to travel)</a:t>
            </a:r>
          </a:p>
          <a:p>
            <a:pPr lvl="1"/>
            <a:r>
              <a:rPr lang="en-US" dirty="0" smtClean="0"/>
              <a:t>Limited time off work: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Unplanned procedures were common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67966" y="1268018"/>
          <a:ext cx="4961336" cy="377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8702">
                  <a:extLst>
                    <a:ext uri="{9D8B030D-6E8A-4147-A177-3AD203B41FA5}">
                      <a16:colId xmlns:a16="http://schemas.microsoft.com/office/drawing/2014/main" val="2458288641"/>
                    </a:ext>
                  </a:extLst>
                </a:gridCol>
                <a:gridCol w="710878">
                  <a:extLst>
                    <a:ext uri="{9D8B030D-6E8A-4147-A177-3AD203B41FA5}">
                      <a16:colId xmlns:a16="http://schemas.microsoft.com/office/drawing/2014/main" val="912384465"/>
                    </a:ext>
                  </a:extLst>
                </a:gridCol>
                <a:gridCol w="710878">
                  <a:extLst>
                    <a:ext uri="{9D8B030D-6E8A-4147-A177-3AD203B41FA5}">
                      <a16:colId xmlns:a16="http://schemas.microsoft.com/office/drawing/2014/main" val="1687878219"/>
                    </a:ext>
                  </a:extLst>
                </a:gridCol>
                <a:gridCol w="710878">
                  <a:extLst>
                    <a:ext uri="{9D8B030D-6E8A-4147-A177-3AD203B41FA5}">
                      <a16:colId xmlns:a16="http://schemas.microsoft.com/office/drawing/2014/main" val="1682077288"/>
                    </a:ext>
                  </a:extLst>
                </a:gridCol>
              </a:tblGrid>
              <a:tr h="254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Procedure management plans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27733676"/>
                  </a:ext>
                </a:extLst>
              </a:tr>
              <a:tr h="254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Dental extraction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14/38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30.0%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4127288"/>
                  </a:ext>
                </a:extLst>
              </a:tr>
              <a:tr h="254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Orthopedic surgery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7/38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11.7%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805312817"/>
                  </a:ext>
                </a:extLst>
              </a:tr>
              <a:tr h="254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Ophthalmologic surgery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3/38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10.0%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446656725"/>
                  </a:ext>
                </a:extLst>
              </a:tr>
              <a:tr h="254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Endoscopy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5/38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8.3%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100279121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Interventional radiology procedure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4/38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8.3%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204441859"/>
                  </a:ext>
                </a:extLst>
              </a:tr>
              <a:tr h="254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Dermatologic surgery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2/38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6.7%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677375744"/>
                  </a:ext>
                </a:extLst>
              </a:tr>
              <a:tr h="254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Gynecologic surgery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3/38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5.0%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134611080"/>
                  </a:ext>
                </a:extLst>
              </a:tr>
              <a:tr h="254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Gastroentestinal surgery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3/38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5.0%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615737905"/>
                  </a:ext>
                </a:extLst>
              </a:tr>
              <a:tr h="254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Otolaryngology surgery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2/38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5.0%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363176546"/>
                  </a:ext>
                </a:extLst>
              </a:tr>
              <a:tr h="254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Urologic surgery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2/38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3.3%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622555502"/>
                  </a:ext>
                </a:extLst>
              </a:tr>
              <a:tr h="254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Cardiology procedure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2/38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3.3%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479729153"/>
                  </a:ext>
                </a:extLst>
              </a:tr>
              <a:tr h="254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Neurologic surgery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1/38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1.7%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575419424"/>
                  </a:ext>
                </a:extLst>
              </a:tr>
              <a:tr h="254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Thoracic surgery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1/38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1.7%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1217965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704573"/>
              </p:ext>
            </p:extLst>
          </p:nvPr>
        </p:nvGraphicFramePr>
        <p:xfrm>
          <a:off x="3581400" y="1023679"/>
          <a:ext cx="2286000" cy="235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0718096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98553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81604590"/>
                    </a:ext>
                  </a:extLst>
                </a:gridCol>
              </a:tblGrid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No.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Patients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729397974"/>
                  </a:ext>
                </a:extLst>
              </a:tr>
            </a:tbl>
          </a:graphicData>
        </a:graphic>
      </p:graphicFrame>
      <p:sp>
        <p:nvSpPr>
          <p:cNvPr id="5" name="Left Arrow 4"/>
          <p:cNvSpPr/>
          <p:nvPr/>
        </p:nvSpPr>
        <p:spPr>
          <a:xfrm>
            <a:off x="5956285" y="1486177"/>
            <a:ext cx="1016867" cy="3045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6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672017"/>
              </p:ext>
            </p:extLst>
          </p:nvPr>
        </p:nvGraphicFramePr>
        <p:xfrm>
          <a:off x="385763" y="340757"/>
          <a:ext cx="6548437" cy="4533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9233">
                  <a:extLst>
                    <a:ext uri="{9D8B030D-6E8A-4147-A177-3AD203B41FA5}">
                      <a16:colId xmlns:a16="http://schemas.microsoft.com/office/drawing/2014/main" val="3555376651"/>
                    </a:ext>
                  </a:extLst>
                </a:gridCol>
                <a:gridCol w="1636734">
                  <a:extLst>
                    <a:ext uri="{9D8B030D-6E8A-4147-A177-3AD203B41FA5}">
                      <a16:colId xmlns:a16="http://schemas.microsoft.com/office/drawing/2014/main" val="2701090726"/>
                    </a:ext>
                  </a:extLst>
                </a:gridCol>
                <a:gridCol w="1372470">
                  <a:extLst>
                    <a:ext uri="{9D8B030D-6E8A-4147-A177-3AD203B41FA5}">
                      <a16:colId xmlns:a16="http://schemas.microsoft.com/office/drawing/2014/main" val="3999116766"/>
                    </a:ext>
                  </a:extLst>
                </a:gridCol>
              </a:tblGrid>
              <a:tr h="211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Outcome Measures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Baseline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Intervention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2712141260"/>
                  </a:ext>
                </a:extLst>
              </a:tr>
              <a:tr h="21156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Patients, 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984109756"/>
                  </a:ext>
                </a:extLst>
              </a:tr>
              <a:tr h="21156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Follow up, patient-days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63287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68556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3631045878"/>
                  </a:ext>
                </a:extLst>
              </a:tr>
              <a:tr h="417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Non-preventable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Hospitalization and ER visit, </a:t>
                      </a:r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93652279"/>
                  </a:ext>
                </a:extLst>
              </a:tr>
              <a:tr h="211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Preventable ER visits, 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2374865473"/>
                  </a:ext>
                </a:extLst>
              </a:tr>
              <a:tr h="21156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Bleeding,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PwSH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without factor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2027646925"/>
                  </a:ext>
                </a:extLst>
              </a:tr>
              <a:tr h="21156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Bleeding,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PwSH</a:t>
                      </a:r>
                      <a:r>
                        <a:rPr lang="en-US" sz="1400" u="none" strike="noStrike" dirty="0" smtClean="0">
                          <a:effectLst/>
                        </a:rPr>
                        <a:t> had </a:t>
                      </a:r>
                      <a:r>
                        <a:rPr lang="en-US" sz="1400" u="none" strike="noStrike" dirty="0">
                          <a:effectLst/>
                        </a:rPr>
                        <a:t>factor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2191654110"/>
                  </a:ext>
                </a:extLst>
              </a:tr>
              <a:tr h="21156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Bleeding, without factor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737431819"/>
                  </a:ext>
                </a:extLst>
              </a:tr>
              <a:tr h="21156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Infusion difficulty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4103631907"/>
                  </a:ext>
                </a:extLst>
              </a:tr>
              <a:tr h="211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Preventable </a:t>
                      </a:r>
                      <a:r>
                        <a:rPr lang="en-US" sz="1400" b="1" u="none" strike="noStrike" dirty="0" smtClean="0">
                          <a:effectLst/>
                        </a:rPr>
                        <a:t>Hospitalizations, </a:t>
                      </a:r>
                      <a:r>
                        <a:rPr lang="en-US" sz="1400" b="1" u="none" strike="noStrike" dirty="0">
                          <a:effectLst/>
                        </a:rPr>
                        <a:t>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461870683"/>
                  </a:ext>
                </a:extLst>
              </a:tr>
              <a:tr h="21156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Bleeding,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PwSH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without factor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948082112"/>
                  </a:ext>
                </a:extLst>
              </a:tr>
              <a:tr h="21156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Bleeding,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PwSH</a:t>
                      </a:r>
                      <a:r>
                        <a:rPr lang="en-US" sz="1400" u="none" strike="noStrike" dirty="0" smtClean="0">
                          <a:effectLst/>
                        </a:rPr>
                        <a:t> had </a:t>
                      </a:r>
                      <a:r>
                        <a:rPr lang="en-US" sz="1400" u="none" strike="noStrike" dirty="0">
                          <a:effectLst/>
                        </a:rPr>
                        <a:t>factor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2043048808"/>
                  </a:ext>
                </a:extLst>
              </a:tr>
              <a:tr h="21156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Bleeding, without factor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3090364052"/>
                  </a:ext>
                </a:extLst>
              </a:tr>
              <a:tr h="417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preventable charges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$2,689,278.79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$341,812.98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801849269"/>
                  </a:ext>
                </a:extLst>
              </a:tr>
              <a:tr h="41730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Annualized charge (per patient*yr)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$15,510.09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$1,819.85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4161433595"/>
                  </a:ext>
                </a:extLst>
              </a:tr>
              <a:tr h="417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 preventable factor 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$2,046,047.38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$120,250.26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3706646331"/>
                  </a:ext>
                </a:extLst>
              </a:tr>
              <a:tr h="21156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Annualized cost (per patient*yr)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$11,800.33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$640.23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83664106"/>
                  </a:ext>
                </a:extLst>
              </a:tr>
            </a:tbl>
          </a:graphicData>
        </a:graphic>
      </p:graphicFrame>
      <p:sp>
        <p:nvSpPr>
          <p:cNvPr id="4" name="Left Arrow 3"/>
          <p:cNvSpPr/>
          <p:nvPr/>
        </p:nvSpPr>
        <p:spPr>
          <a:xfrm>
            <a:off x="7014649" y="4460361"/>
            <a:ext cx="1507327" cy="68313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94.5% Reduction</a:t>
            </a:r>
          </a:p>
        </p:txBody>
      </p:sp>
      <p:sp>
        <p:nvSpPr>
          <p:cNvPr id="5" name="Left Arrow 4"/>
          <p:cNvSpPr/>
          <p:nvPr/>
        </p:nvSpPr>
        <p:spPr>
          <a:xfrm>
            <a:off x="6751445" y="1182269"/>
            <a:ext cx="1016867" cy="3045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Left Arrow 6"/>
          <p:cNvSpPr/>
          <p:nvPr/>
        </p:nvSpPr>
        <p:spPr>
          <a:xfrm>
            <a:off x="6755533" y="1429024"/>
            <a:ext cx="1016867" cy="3045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Left Arrow 7"/>
          <p:cNvSpPr/>
          <p:nvPr/>
        </p:nvSpPr>
        <p:spPr>
          <a:xfrm>
            <a:off x="6755533" y="2419350"/>
            <a:ext cx="1016867" cy="3045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Left Arrow 8"/>
          <p:cNvSpPr/>
          <p:nvPr/>
        </p:nvSpPr>
        <p:spPr>
          <a:xfrm>
            <a:off x="6755533" y="3562350"/>
            <a:ext cx="1016867" cy="3045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326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089660"/>
              </p:ext>
            </p:extLst>
          </p:nvPr>
        </p:nvGraphicFramePr>
        <p:xfrm>
          <a:off x="8021" y="285750"/>
          <a:ext cx="8907380" cy="4335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256">
                  <a:extLst>
                    <a:ext uri="{9D8B030D-6E8A-4147-A177-3AD203B41FA5}">
                      <a16:colId xmlns:a16="http://schemas.microsoft.com/office/drawing/2014/main" val="1077806744"/>
                    </a:ext>
                  </a:extLst>
                </a:gridCol>
                <a:gridCol w="749323">
                  <a:extLst>
                    <a:ext uri="{9D8B030D-6E8A-4147-A177-3AD203B41FA5}">
                      <a16:colId xmlns:a16="http://schemas.microsoft.com/office/drawing/2014/main" val="1279798857"/>
                    </a:ext>
                  </a:extLst>
                </a:gridCol>
                <a:gridCol w="195747">
                  <a:extLst>
                    <a:ext uri="{9D8B030D-6E8A-4147-A177-3AD203B41FA5}">
                      <a16:colId xmlns:a16="http://schemas.microsoft.com/office/drawing/2014/main" val="502567385"/>
                    </a:ext>
                  </a:extLst>
                </a:gridCol>
                <a:gridCol w="642453">
                  <a:extLst>
                    <a:ext uri="{9D8B030D-6E8A-4147-A177-3AD203B41FA5}">
                      <a16:colId xmlns:a16="http://schemas.microsoft.com/office/drawing/2014/main" val="70243489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9395642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4978056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426722835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601098645"/>
                    </a:ext>
                  </a:extLst>
                </a:gridCol>
              </a:tblGrid>
              <a:tr h="57117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Baseline cohort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Intervention cohort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7237701"/>
                  </a:ext>
                </a:extLst>
              </a:tr>
              <a:tr h="571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Outcome Measure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No.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No.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95% CI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P-value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5915986"/>
                  </a:ext>
                </a:extLst>
              </a:tr>
              <a:tr h="571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Primary care provider (active)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43/62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69.4%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76/88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86.4%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0.0348 to 0.305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0.012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0605481"/>
                  </a:ext>
                </a:extLst>
              </a:tr>
              <a:tr h="571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Enrollment in patient portal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33/62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53.2%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73/88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83.0%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0.151 to 0.445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0.001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4224411"/>
                  </a:ext>
                </a:extLst>
              </a:tr>
              <a:tr h="337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Change in hemostatic therapy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Not assessed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55/88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62.5%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8151366"/>
                  </a:ext>
                </a:extLst>
              </a:tr>
              <a:tr h="571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Prophylaxis for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severe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10/17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58.8%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18/18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100.0%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0.178 to 0.646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0.0027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3258294"/>
                  </a:ext>
                </a:extLst>
              </a:tr>
              <a:tr h="571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Emicizumab in hemophilia 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1/33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3.0%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19/42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45.2%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0.260 to 0.583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&lt;0.0001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6996693"/>
                  </a:ext>
                </a:extLst>
              </a:tr>
              <a:tr h="571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Clinical follow up adherence </a:t>
                      </a:r>
                      <a:endParaRPr lang="en-US" sz="16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 visit in 3 years)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44/62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71.0%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65/88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73.9%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-0.117 to 0.175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0.696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506515"/>
                  </a:ext>
                </a:extLst>
              </a:tr>
            </a:tbl>
          </a:graphicData>
        </a:graphic>
      </p:graphicFrame>
      <p:sp>
        <p:nvSpPr>
          <p:cNvPr id="4" name="Left Arrow 3"/>
          <p:cNvSpPr/>
          <p:nvPr/>
        </p:nvSpPr>
        <p:spPr>
          <a:xfrm>
            <a:off x="8509433" y="1531730"/>
            <a:ext cx="1016867" cy="3045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Left Arrow 4"/>
          <p:cNvSpPr/>
          <p:nvPr/>
        </p:nvSpPr>
        <p:spPr>
          <a:xfrm>
            <a:off x="8523020" y="2190750"/>
            <a:ext cx="1016867" cy="3045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Left Arrow 6"/>
          <p:cNvSpPr/>
          <p:nvPr/>
        </p:nvSpPr>
        <p:spPr>
          <a:xfrm>
            <a:off x="8509434" y="3082235"/>
            <a:ext cx="1016867" cy="3045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Left Arrow 7"/>
          <p:cNvSpPr/>
          <p:nvPr/>
        </p:nvSpPr>
        <p:spPr>
          <a:xfrm>
            <a:off x="8509434" y="3529590"/>
            <a:ext cx="1016867" cy="3045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280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PwSHA</a:t>
            </a:r>
            <a:r>
              <a:rPr lang="en-US" dirty="0" smtClean="0"/>
              <a:t>/B not using PPX?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Baseline: 7/17 not using </a:t>
            </a:r>
            <a:r>
              <a:rPr lang="en-US" dirty="0" smtClean="0"/>
              <a:t>PPX (non-exclusive reasons)</a:t>
            </a:r>
            <a:endParaRPr lang="en-US" dirty="0"/>
          </a:p>
          <a:p>
            <a:pPr lvl="1"/>
            <a:r>
              <a:rPr lang="en-US" dirty="0"/>
              <a:t>Non-adherence to HTC visits: 4</a:t>
            </a:r>
          </a:p>
          <a:p>
            <a:pPr lvl="1"/>
            <a:r>
              <a:rPr lang="en-US" dirty="0"/>
              <a:t>Burden of infusion: 3</a:t>
            </a:r>
          </a:p>
          <a:p>
            <a:pPr lvl="1"/>
            <a:r>
              <a:rPr lang="en-US" dirty="0"/>
              <a:t>Incarceration:2</a:t>
            </a:r>
          </a:p>
          <a:p>
            <a:pPr lvl="1"/>
            <a:r>
              <a:rPr lang="en-US" dirty="0"/>
              <a:t>Substance abuse:2</a:t>
            </a:r>
          </a:p>
          <a:p>
            <a:pPr lvl="1"/>
            <a:r>
              <a:rPr lang="en-US" dirty="0"/>
              <a:t>Re-characterization by chromogenic assay: 2</a:t>
            </a:r>
          </a:p>
          <a:p>
            <a:pPr lvl="1"/>
            <a:r>
              <a:rPr lang="en-US" dirty="0"/>
              <a:t>Cost: </a:t>
            </a:r>
            <a:r>
              <a:rPr lang="en-US" dirty="0" smtClean="0"/>
              <a:t>1</a:t>
            </a:r>
          </a:p>
          <a:p>
            <a:r>
              <a:rPr lang="en-US" dirty="0" smtClean="0"/>
              <a:t>Baseline: 2 “using PPX” were </a:t>
            </a:r>
            <a:r>
              <a:rPr lang="en-US" i="1" dirty="0" smtClean="0"/>
              <a:t>partially</a:t>
            </a:r>
          </a:p>
          <a:p>
            <a:pPr lvl="1"/>
            <a:r>
              <a:rPr lang="en-US" dirty="0"/>
              <a:t>Non-adherence to HTC </a:t>
            </a:r>
            <a:r>
              <a:rPr lang="en-US" dirty="0" smtClean="0"/>
              <a:t>visits, burden of infusions, cost, insurance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5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Persons with congenital bleeding disorders (</a:t>
            </a:r>
            <a:r>
              <a:rPr lang="en-US" dirty="0" err="1" smtClean="0"/>
              <a:t>PwCBD</a:t>
            </a:r>
            <a:r>
              <a:rPr lang="en-US" dirty="0" smtClean="0"/>
              <a:t>) have complex care needs</a:t>
            </a:r>
          </a:p>
          <a:p>
            <a:r>
              <a:rPr lang="en-US" dirty="0" smtClean="0"/>
              <a:t>Hospitalizations and ER visits are common for PwCBD</a:t>
            </a:r>
          </a:p>
          <a:p>
            <a:r>
              <a:rPr lang="en-US" dirty="0" smtClean="0"/>
              <a:t>Some hospitalizations and ER visits for bleeding are preventable (PHER)</a:t>
            </a:r>
          </a:p>
          <a:p>
            <a:r>
              <a:rPr lang="en-US" dirty="0" smtClean="0"/>
              <a:t>Systems of care could be changed to reduce PHER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3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Benefit:</a:t>
            </a:r>
          </a:p>
          <a:p>
            <a:pPr lvl="1"/>
            <a:r>
              <a:rPr lang="en-US" dirty="0" smtClean="0"/>
              <a:t>Preventable ER or hospitalization: 85.4% reduction</a:t>
            </a:r>
          </a:p>
          <a:p>
            <a:pPr lvl="1"/>
            <a:r>
              <a:rPr lang="en-US" dirty="0" smtClean="0"/>
              <a:t>CFC savings: </a:t>
            </a:r>
            <a:r>
              <a:rPr lang="en-US" dirty="0"/>
              <a:t>$</a:t>
            </a:r>
            <a:r>
              <a:rPr lang="en-US" dirty="0" smtClean="0"/>
              <a:t>982,088.87/year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ealthcare “savings”: </a:t>
            </a:r>
            <a:r>
              <a:rPr lang="en-US" dirty="0"/>
              <a:t>$</a:t>
            </a:r>
            <a:r>
              <a:rPr lang="en-US" dirty="0" smtClean="0"/>
              <a:t>1,204,740.56/year</a:t>
            </a:r>
          </a:p>
          <a:p>
            <a:r>
              <a:rPr lang="en-US" dirty="0" smtClean="0"/>
              <a:t>Cost:</a:t>
            </a:r>
          </a:p>
          <a:p>
            <a:pPr lvl="1"/>
            <a:r>
              <a:rPr lang="en-US" dirty="0" smtClean="0"/>
              <a:t>Unreimbursed time (0.1 FTE would have worked)</a:t>
            </a:r>
          </a:p>
          <a:p>
            <a:pPr lvl="1"/>
            <a:r>
              <a:rPr lang="en-US" dirty="0" smtClean="0"/>
              <a:t>71.6</a:t>
            </a:r>
            <a:r>
              <a:rPr lang="en-US" dirty="0"/>
              <a:t>% had </a:t>
            </a:r>
            <a:r>
              <a:rPr lang="en-US" dirty="0" smtClean="0"/>
              <a:t>an urgent </a:t>
            </a:r>
            <a:r>
              <a:rPr lang="en-US" dirty="0"/>
              <a:t>episode, mean 0.72/year</a:t>
            </a:r>
          </a:p>
          <a:p>
            <a:pPr lvl="1"/>
            <a:r>
              <a:rPr lang="en-US" dirty="0"/>
              <a:t>93% had non-visit management, mean </a:t>
            </a:r>
            <a:r>
              <a:rPr lang="en-US" dirty="0" smtClean="0"/>
              <a:t>9.3/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2.55 episodes per </a:t>
            </a:r>
            <a:r>
              <a:rPr lang="en-US" i="1" dirty="0" smtClean="0"/>
              <a:t>workday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7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and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Cycles: what can we improve?</a:t>
            </a:r>
          </a:p>
          <a:p>
            <a:pPr lvl="1"/>
            <a:r>
              <a:rPr lang="en-US" dirty="0" smtClean="0"/>
              <a:t>Non-adherence: follow up, prophylaxis</a:t>
            </a:r>
          </a:p>
          <a:p>
            <a:pPr lvl="1"/>
            <a:r>
              <a:rPr lang="en-US" dirty="0" smtClean="0"/>
              <a:t>HTC transfer </a:t>
            </a:r>
          </a:p>
          <a:p>
            <a:pPr lvl="1"/>
            <a:r>
              <a:rPr lang="en-US" dirty="0" smtClean="0"/>
              <a:t>Unplanned procedures/interventions</a:t>
            </a:r>
          </a:p>
          <a:p>
            <a:pPr lvl="1"/>
            <a:r>
              <a:rPr lang="en-US" dirty="0" smtClean="0"/>
              <a:t>Dental care</a:t>
            </a:r>
          </a:p>
          <a:p>
            <a:pPr lvl="1"/>
            <a:r>
              <a:rPr lang="en-US" dirty="0" smtClean="0"/>
              <a:t>Perioperative care</a:t>
            </a:r>
          </a:p>
          <a:p>
            <a:pPr marL="0" indent="0">
              <a:buNone/>
            </a:pPr>
            <a:r>
              <a:rPr lang="en-US" dirty="0" smtClean="0"/>
              <a:t>Adherence:</a:t>
            </a:r>
            <a:endParaRPr lang="en-US" dirty="0"/>
          </a:p>
          <a:p>
            <a:r>
              <a:rPr lang="en-US" dirty="0"/>
              <a:t>Only 55.2% of visits were attended</a:t>
            </a:r>
          </a:p>
          <a:p>
            <a:pPr lvl="1"/>
            <a:r>
              <a:rPr lang="en-US" dirty="0"/>
              <a:t>Phone calls x3, </a:t>
            </a:r>
            <a:r>
              <a:rPr lang="en-US" dirty="0" err="1"/>
              <a:t>MyChart</a:t>
            </a:r>
            <a:r>
              <a:rPr lang="en-US" dirty="0"/>
              <a:t> messages, written letter </a:t>
            </a:r>
            <a:r>
              <a:rPr lang="en-US" dirty="0" smtClean="0"/>
              <a:t>(standard procedures) </a:t>
            </a:r>
          </a:p>
          <a:p>
            <a:r>
              <a:rPr lang="en-US" dirty="0" smtClean="0"/>
              <a:t>Using 2 visits in 3 years as metric: 71% Baseline vs 73.9% 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Existential threat: 340b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DSH designation</a:t>
            </a:r>
          </a:p>
          <a:p>
            <a:r>
              <a:rPr lang="en-US" dirty="0" smtClean="0"/>
              <a:t>Single contract pharmacy, very low utilization (N=9)</a:t>
            </a:r>
          </a:p>
          <a:p>
            <a:pPr lvl="1"/>
            <a:r>
              <a:rPr lang="en-US" dirty="0" smtClean="0"/>
              <a:t>Patients did not prefer vendor</a:t>
            </a:r>
          </a:p>
          <a:p>
            <a:pPr lvl="1"/>
            <a:r>
              <a:rPr lang="en-US" dirty="0" smtClean="0"/>
              <a:t>BCBS not able to use, declining 340b population</a:t>
            </a:r>
          </a:p>
          <a:p>
            <a:r>
              <a:rPr lang="en-US" dirty="0"/>
              <a:t>340b program </a:t>
            </a:r>
            <a:r>
              <a:rPr lang="en-US" dirty="0" smtClean="0"/>
              <a:t>was </a:t>
            </a:r>
            <a:r>
              <a:rPr lang="en-US" dirty="0"/>
              <a:t>net revenue negative 2019-2020</a:t>
            </a:r>
          </a:p>
          <a:p>
            <a:pPr lvl="1"/>
            <a:r>
              <a:rPr lang="en-US" dirty="0" smtClean="0"/>
              <a:t>Despite revenue, it was net negative “fixed costs”</a:t>
            </a:r>
            <a:endParaRPr lang="en-US" b="1" dirty="0"/>
          </a:p>
          <a:p>
            <a:pPr lvl="1"/>
            <a:r>
              <a:rPr lang="en-US" dirty="0" smtClean="0"/>
              <a:t>Recent </a:t>
            </a:r>
            <a:r>
              <a:rPr lang="en-US" dirty="0" smtClean="0"/>
              <a:t>change was </a:t>
            </a:r>
            <a:r>
              <a:rPr lang="en-US" dirty="0"/>
              <a:t>emicizumab </a:t>
            </a:r>
            <a:r>
              <a:rPr lang="en-US" dirty="0" smtClean="0"/>
              <a:t>fees, with less CFC </a:t>
            </a:r>
            <a:r>
              <a:rPr lang="en-US" dirty="0" smtClean="0"/>
              <a:t>revenue</a:t>
            </a:r>
            <a:endParaRPr lang="en-US" dirty="0" smtClean="0"/>
          </a:p>
          <a:p>
            <a:pPr lvl="1"/>
            <a:r>
              <a:rPr lang="en-US" dirty="0" smtClean="0"/>
              <a:t>Even </a:t>
            </a:r>
            <a:r>
              <a:rPr lang="en-US" i="1" dirty="0" smtClean="0"/>
              <a:t>before</a:t>
            </a:r>
            <a:r>
              <a:rPr lang="en-US" dirty="0" smtClean="0"/>
              <a:t> the QI project started!</a:t>
            </a:r>
          </a:p>
          <a:p>
            <a:r>
              <a:rPr lang="en-US" dirty="0" smtClean="0"/>
              <a:t>Administrative changes</a:t>
            </a:r>
          </a:p>
          <a:p>
            <a:pPr lvl="1"/>
            <a:r>
              <a:rPr lang="en-US" dirty="0" smtClean="0"/>
              <a:t>Expand contract pharmacies (N=3)</a:t>
            </a:r>
          </a:p>
          <a:p>
            <a:pPr lvl="1"/>
            <a:r>
              <a:rPr lang="en-US" dirty="0" smtClean="0"/>
              <a:t>Obtained contract pharmacies that insurance would allow (especially BCBS)</a:t>
            </a:r>
          </a:p>
          <a:p>
            <a:pPr lvl="1"/>
            <a:r>
              <a:rPr lang="en-US" dirty="0" smtClean="0"/>
              <a:t>Redundancy to enable increased patient use of 340b program</a:t>
            </a:r>
          </a:p>
        </p:txBody>
      </p:sp>
    </p:spTree>
    <p:extLst>
      <p:ext uri="{BB962C8B-B14F-4D97-AF65-F5344CB8AC3E}">
        <p14:creationId xmlns:p14="http://schemas.microsoft.com/office/powerpoint/2010/main" val="37496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Win-win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Improved outcomes (PHER)</a:t>
            </a:r>
          </a:p>
          <a:p>
            <a:r>
              <a:rPr lang="en-US" dirty="0" smtClean="0"/>
              <a:t>Reduced costs (no Cost of Quality)</a:t>
            </a:r>
          </a:p>
          <a:p>
            <a:pPr lvl="1"/>
            <a:r>
              <a:rPr lang="en-US" dirty="0" smtClean="0"/>
              <a:t>No temporary </a:t>
            </a:r>
            <a:r>
              <a:rPr lang="en-US" smtClean="0"/>
              <a:t>increased COQ from QI</a:t>
            </a:r>
            <a:endParaRPr lang="en-US" dirty="0" smtClean="0"/>
          </a:p>
          <a:p>
            <a:pPr lvl="1"/>
            <a:r>
              <a:rPr lang="en-US" dirty="0" smtClean="0"/>
              <a:t>Helped by very low use of 340b program to start with</a:t>
            </a:r>
          </a:p>
          <a:p>
            <a:r>
              <a:rPr lang="en-US" dirty="0" smtClean="0"/>
              <a:t>Increased revenue</a:t>
            </a:r>
          </a:p>
          <a:p>
            <a:endParaRPr lang="en-US" dirty="0"/>
          </a:p>
          <a:p>
            <a:r>
              <a:rPr lang="en-US" i="1" dirty="0" smtClean="0"/>
              <a:t>We got the phone line 2 weeks before termination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87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Checklist available upon </a:t>
            </a:r>
            <a:r>
              <a:rPr lang="en-US" dirty="0" smtClean="0"/>
              <a:t>publication (accepted)</a:t>
            </a:r>
            <a:endParaRPr lang="en-US" dirty="0" smtClean="0"/>
          </a:p>
          <a:p>
            <a:r>
              <a:rPr lang="en-US" sz="1600" b="1" dirty="0" smtClean="0"/>
              <a:t>OB/GYN: Laura Merrill</a:t>
            </a:r>
          </a:p>
          <a:p>
            <a:r>
              <a:rPr lang="en-US" sz="1600" b="1" dirty="0" smtClean="0"/>
              <a:t>MFM: Megan Varvoutis</a:t>
            </a:r>
          </a:p>
          <a:p>
            <a:r>
              <a:rPr lang="en-US" sz="1600" b="1" dirty="0" smtClean="0"/>
              <a:t>TM/Pathology: Aaron Shmookler</a:t>
            </a:r>
          </a:p>
          <a:p>
            <a:r>
              <a:rPr lang="en-US" sz="1600" b="1" dirty="0" smtClean="0"/>
              <a:t>RN: Sylvia Webber</a:t>
            </a:r>
          </a:p>
          <a:p>
            <a:r>
              <a:rPr lang="en-US" sz="1600" dirty="0" smtClean="0"/>
              <a:t>WV NBDF: Chelsea Hilti, Fernando </a:t>
            </a:r>
            <a:r>
              <a:rPr lang="en-US" sz="1600" dirty="0" err="1" smtClean="0"/>
              <a:t>Andrejevski</a:t>
            </a:r>
            <a:endParaRPr lang="en-US" sz="1600" dirty="0" smtClean="0"/>
          </a:p>
          <a:p>
            <a:r>
              <a:rPr lang="en-US" sz="1600" dirty="0" smtClean="0"/>
              <a:t>Financial analyst: Jim </a:t>
            </a:r>
            <a:r>
              <a:rPr lang="en-US" sz="1600" dirty="0" err="1" smtClean="0"/>
              <a:t>Francher</a:t>
            </a:r>
            <a:endParaRPr lang="en-US" sz="1600" dirty="0" smtClean="0"/>
          </a:p>
          <a:p>
            <a:r>
              <a:rPr lang="en-US" sz="1600" dirty="0" smtClean="0"/>
              <a:t>Dental: </a:t>
            </a:r>
            <a:r>
              <a:rPr lang="en-US" sz="1600" dirty="0" err="1" smtClean="0"/>
              <a:t>Dr</a:t>
            </a:r>
            <a:r>
              <a:rPr lang="en-US" sz="1600" dirty="0" smtClean="0"/>
              <a:t> Marshall, </a:t>
            </a:r>
            <a:r>
              <a:rPr lang="en-US" sz="1600" dirty="0" err="1" smtClean="0"/>
              <a:t>Dr</a:t>
            </a:r>
            <a:r>
              <a:rPr lang="en-US" sz="1600" dirty="0" smtClean="0"/>
              <a:t> Kines, </a:t>
            </a:r>
            <a:r>
              <a:rPr lang="en-US" sz="1600" dirty="0" err="1" smtClean="0"/>
              <a:t>Dr</a:t>
            </a:r>
            <a:r>
              <a:rPr lang="en-US" sz="1600" dirty="0" smtClean="0"/>
              <a:t> Hubbard, </a:t>
            </a:r>
            <a:r>
              <a:rPr lang="en-US" sz="1600" dirty="0" err="1" smtClean="0"/>
              <a:t>Dr</a:t>
            </a:r>
            <a:r>
              <a:rPr lang="en-US" sz="1600" dirty="0"/>
              <a:t> </a:t>
            </a:r>
            <a:r>
              <a:rPr lang="en-US" sz="1600" dirty="0" err="1" smtClean="0"/>
              <a:t>Nickoles</a:t>
            </a:r>
            <a:r>
              <a:rPr lang="en-US" sz="1600" dirty="0" smtClean="0"/>
              <a:t>, Gina Sharps</a:t>
            </a:r>
            <a:endParaRPr lang="en-US" sz="1600" dirty="0"/>
          </a:p>
          <a:p>
            <a:r>
              <a:rPr lang="en-US" sz="1600" dirty="0" smtClean="0"/>
              <a:t>Pharmacy: Emma Platt</a:t>
            </a:r>
          </a:p>
          <a:p>
            <a:r>
              <a:rPr lang="en-US" sz="1600" dirty="0" smtClean="0"/>
              <a:t>Perioperative: Christine Troy</a:t>
            </a:r>
          </a:p>
          <a:p>
            <a:r>
              <a:rPr lang="en-US" sz="1600" dirty="0" smtClean="0"/>
              <a:t>Patients, family members, and caregivers</a:t>
            </a:r>
          </a:p>
        </p:txBody>
      </p:sp>
    </p:spTree>
    <p:extLst>
      <p:ext uri="{BB962C8B-B14F-4D97-AF65-F5344CB8AC3E}">
        <p14:creationId xmlns:p14="http://schemas.microsoft.com/office/powerpoint/2010/main" val="41129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93" y="1370013"/>
            <a:ext cx="7886700" cy="326231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December 2018: dental care needs identified on WVU interview (RN Sylvia)</a:t>
            </a:r>
          </a:p>
          <a:p>
            <a:pPr lvl="1"/>
            <a:r>
              <a:rPr lang="en-US" dirty="0" smtClean="0"/>
              <a:t>How do other programs tackle dental care need?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Barriers to attain HTC resources</a:t>
            </a:r>
          </a:p>
          <a:p>
            <a:pPr lvl="1"/>
            <a:r>
              <a:rPr lang="en-US" dirty="0" smtClean="0"/>
              <a:t>Circular barriers: no $, not enough patients, no resources</a:t>
            </a:r>
          </a:p>
          <a:p>
            <a:r>
              <a:rPr lang="en-US" dirty="0" smtClean="0"/>
              <a:t>9/25/19: urgent evaluation</a:t>
            </a:r>
          </a:p>
          <a:p>
            <a:pPr lvl="1"/>
            <a:r>
              <a:rPr lang="en-US" dirty="0" err="1" smtClean="0"/>
              <a:t>PwModHB</a:t>
            </a:r>
            <a:r>
              <a:rPr lang="en-US" dirty="0" smtClean="0"/>
              <a:t>: Urgent transfer from another HTC, difficulty with adherence, urgent dental extraction needed. No regular dental care, 8</a:t>
            </a:r>
            <a:r>
              <a:rPr lang="en-US" baseline="30000" dirty="0" smtClean="0"/>
              <a:t>th</a:t>
            </a:r>
            <a:r>
              <a:rPr lang="en-US" dirty="0" smtClean="0"/>
              <a:t> grade education, runs drilling rig. Out of date factor by over 1 year.</a:t>
            </a:r>
          </a:p>
          <a:p>
            <a:r>
              <a:rPr lang="en-US" dirty="0" smtClean="0"/>
              <a:t>10/19/19: initial hemophilia clinic</a:t>
            </a:r>
          </a:p>
          <a:p>
            <a:pPr lvl="1"/>
            <a:r>
              <a:rPr lang="en-US" dirty="0" err="1" smtClean="0"/>
              <a:t>PwModHA</a:t>
            </a:r>
            <a:r>
              <a:rPr lang="en-US" dirty="0" smtClean="0"/>
              <a:t>: Monthly ankle bleeds, BIW SHL PPX, septic arthritis, “suffering in silence”, impairment at work requiring job change due to </a:t>
            </a:r>
            <a:r>
              <a:rPr lang="en-US" dirty="0" err="1" smtClean="0"/>
              <a:t>arthropathy</a:t>
            </a:r>
            <a:r>
              <a:rPr lang="en-US" dirty="0" smtClean="0"/>
              <a:t>, “can’t I just cut off the ankle…like under a train?”</a:t>
            </a:r>
          </a:p>
          <a:p>
            <a:pPr lvl="1"/>
            <a:r>
              <a:rPr lang="en-US" dirty="0" err="1" smtClean="0"/>
              <a:t>PwSHA</a:t>
            </a:r>
            <a:r>
              <a:rPr lang="en-US" dirty="0" smtClean="0"/>
              <a:t>: Recent transfer from another HTC. Monthly ankle bleeds, BIW SHL prophylaxis, job limitations due to frequent bleeding and </a:t>
            </a:r>
            <a:r>
              <a:rPr lang="en-US" dirty="0" err="1" smtClean="0"/>
              <a:t>arthropathy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“So you’re my doctor this year?”</a:t>
            </a:r>
          </a:p>
          <a:p>
            <a:pPr lvl="1"/>
            <a:r>
              <a:rPr lang="en-US" dirty="0" smtClean="0"/>
              <a:t>Most patients did not show for HTC visits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year strategic plan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807563"/>
              </p:ext>
            </p:extLst>
          </p:nvPr>
        </p:nvGraphicFramePr>
        <p:xfrm>
          <a:off x="-1153716" y="1358503"/>
          <a:ext cx="5725716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Snowball effect Royalty Free Vector Image - VectorStock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2419350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Define: problem, Critical-to-Quality characteristic (CTQ)</a:t>
            </a:r>
          </a:p>
          <a:p>
            <a:r>
              <a:rPr lang="en-US" dirty="0" smtClean="0"/>
              <a:t>Measure: current processes, needs</a:t>
            </a:r>
          </a:p>
          <a:p>
            <a:r>
              <a:rPr lang="en-US" dirty="0" smtClean="0"/>
              <a:t>Analyze: what is not working? Why?</a:t>
            </a:r>
          </a:p>
          <a:p>
            <a:r>
              <a:rPr lang="en-US" dirty="0" smtClean="0"/>
              <a:t>Improve: fix it</a:t>
            </a:r>
            <a:endParaRPr lang="en-US" dirty="0"/>
          </a:p>
          <a:p>
            <a:r>
              <a:rPr lang="en-US" dirty="0" smtClean="0"/>
              <a:t>Control: keep positive gains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 to make a better HTC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Patients</a:t>
            </a:r>
          </a:p>
          <a:p>
            <a:r>
              <a:rPr lang="en-US" dirty="0" smtClean="0"/>
              <a:t>Staff</a:t>
            </a:r>
          </a:p>
          <a:p>
            <a:r>
              <a:rPr lang="en-US" dirty="0" smtClean="0"/>
              <a:t>Guidelines, MASAC recommendations</a:t>
            </a:r>
          </a:p>
          <a:p>
            <a:r>
              <a:rPr lang="en-US" dirty="0" smtClean="0"/>
              <a:t>Research (before guideline incorporation)</a:t>
            </a:r>
          </a:p>
          <a:p>
            <a:r>
              <a:rPr lang="en-US" dirty="0"/>
              <a:t>C</a:t>
            </a:r>
            <a:r>
              <a:rPr lang="en-US" dirty="0" smtClean="0"/>
              <a:t>ommon sense: the most difficult to prove</a:t>
            </a:r>
          </a:p>
          <a:p>
            <a:r>
              <a:rPr lang="en-US" dirty="0" smtClean="0"/>
              <a:t>Non-hematologist input (OB/GYN, lab medicine, pharmacy)</a:t>
            </a:r>
          </a:p>
          <a:p>
            <a:r>
              <a:rPr lang="en-US" dirty="0" smtClean="0"/>
              <a:t>Other HTC programs (AKA the competition)</a:t>
            </a:r>
          </a:p>
          <a:p>
            <a:r>
              <a:rPr lang="en-US" dirty="0" smtClean="0"/>
              <a:t>Prior services no longer currently offered (dental, </a:t>
            </a:r>
            <a:r>
              <a:rPr lang="en-US" dirty="0" err="1" smtClean="0"/>
              <a:t>ortho</a:t>
            </a:r>
            <a:r>
              <a:rPr lang="en-US" dirty="0" smtClean="0"/>
              <a:t>, phone line)</a:t>
            </a:r>
          </a:p>
          <a:p>
            <a:endParaRPr lang="en-US" dirty="0"/>
          </a:p>
          <a:p>
            <a:r>
              <a:rPr lang="en-US" dirty="0" smtClean="0"/>
              <a:t>To obtain needed resources, emphasis on financial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HTC patients (adults), </a:t>
            </a:r>
            <a:r>
              <a:rPr lang="en-US" dirty="0" err="1" smtClean="0"/>
              <a:t>PwCBD</a:t>
            </a:r>
            <a:endParaRPr lang="en-US" dirty="0" smtClean="0"/>
          </a:p>
          <a:p>
            <a:r>
              <a:rPr lang="en-US" dirty="0" smtClean="0"/>
              <a:t>CTQ metric: preventable hospitalizations and ER visits for bleeding (PHER)</a:t>
            </a:r>
          </a:p>
          <a:p>
            <a:r>
              <a:rPr lang="en-US" dirty="0" smtClean="0"/>
              <a:t>Secondary: use of PPX, EHR portal, PCP, PHER cost</a:t>
            </a:r>
          </a:p>
          <a:p>
            <a:r>
              <a:rPr lang="en-US" dirty="0" smtClean="0"/>
              <a:t>Target: ambulatory care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Measure: patient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patients: they were very willing to share</a:t>
            </a:r>
          </a:p>
          <a:p>
            <a:endParaRPr lang="en-US" dirty="0" smtClean="0"/>
          </a:p>
          <a:p>
            <a:r>
              <a:rPr lang="en-US" dirty="0" smtClean="0"/>
              <a:t>“Why do you keep sending me that survey when you never do what I suggest? I stopped filling them out.”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05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WVUBrand.thmx</Template>
  <TotalTime>6513</TotalTime>
  <Words>2057</Words>
  <Application>Microsoft Office PowerPoint</Application>
  <PresentationFormat>On-screen Show (16:9)</PresentationFormat>
  <Paragraphs>638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Custom Design</vt:lpstr>
      <vt:lpstr>Quality improvement reduced bleeding and hospital costs</vt:lpstr>
      <vt:lpstr>Disclosures</vt:lpstr>
      <vt:lpstr>Background</vt:lpstr>
      <vt:lpstr>Genesis</vt:lpstr>
      <vt:lpstr>3 year strategic plan</vt:lpstr>
      <vt:lpstr>DMAIC</vt:lpstr>
      <vt:lpstr>Inputs to make a better HTC</vt:lpstr>
      <vt:lpstr>Define</vt:lpstr>
      <vt:lpstr>Measure: patient needs</vt:lpstr>
      <vt:lpstr>2014, 2017 HTC surveys  2019 WV NBDF meeting</vt:lpstr>
      <vt:lpstr>Measure</vt:lpstr>
      <vt:lpstr>Measure-Analyze</vt:lpstr>
      <vt:lpstr>Analyze</vt:lpstr>
      <vt:lpstr>QI Umbrella: resiliency redundancy</vt:lpstr>
      <vt:lpstr>Analyze: Goal 100—Goal 0</vt:lpstr>
      <vt:lpstr>Improve</vt:lpstr>
      <vt:lpstr>Control</vt:lpstr>
      <vt:lpstr>Data analysis</vt:lpstr>
      <vt:lpstr>Demographics</vt:lpstr>
      <vt:lpstr>Demographics</vt:lpstr>
      <vt:lpstr>PowerPoint Presentation</vt:lpstr>
      <vt:lpstr>Non-preventable visits</vt:lpstr>
      <vt:lpstr>PowerPoint Presentation</vt:lpstr>
      <vt:lpstr>Visits and Intervention</vt:lpstr>
      <vt:lpstr>Telemedicine</vt:lpstr>
      <vt:lpstr>Unplanned procedures were common</vt:lpstr>
      <vt:lpstr>PowerPoint Presentation</vt:lpstr>
      <vt:lpstr>PowerPoint Presentation</vt:lpstr>
      <vt:lpstr>PwSHA/B not using PPX?</vt:lpstr>
      <vt:lpstr>Project conclusions</vt:lpstr>
      <vt:lpstr>Progress and Barriers</vt:lpstr>
      <vt:lpstr>Existential threat: 340b</vt:lpstr>
      <vt:lpstr>Win-win</vt:lpstr>
      <vt:lpstr>Collaborators</vt:lpstr>
      <vt:lpstr>PowerPoint Presentation</vt:lpstr>
    </vt:vector>
  </TitlesOfParts>
  <Manager/>
  <Company>West Virginia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 Schwer</dc:creator>
  <cp:keywords/>
  <dc:description/>
  <cp:lastModifiedBy>Merrill, Samuel</cp:lastModifiedBy>
  <cp:revision>646</cp:revision>
  <cp:lastPrinted>2011-03-15T19:57:48Z</cp:lastPrinted>
  <dcterms:created xsi:type="dcterms:W3CDTF">2011-03-24T20:59:43Z</dcterms:created>
  <dcterms:modified xsi:type="dcterms:W3CDTF">2024-04-02T12:34:33Z</dcterms:modified>
  <cp:category/>
</cp:coreProperties>
</file>